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71" r:id="rId3"/>
    <p:sldId id="265" r:id="rId4"/>
    <p:sldId id="269" r:id="rId5"/>
    <p:sldId id="262" r:id="rId6"/>
    <p:sldId id="263" r:id="rId7"/>
    <p:sldId id="264" r:id="rId8"/>
    <p:sldId id="268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E2"/>
    <a:srgbClr val="F9FDB3"/>
    <a:srgbClr val="C4F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579"/>
    <p:restoredTop sz="94681"/>
  </p:normalViewPr>
  <p:slideViewPr>
    <p:cSldViewPr snapToGrid="0" snapToObjects="1">
      <p:cViewPr varScale="1">
        <p:scale>
          <a:sx n="97" d="100"/>
          <a:sy n="97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92D6C-97FF-FD40-BFDD-F62779837B63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1CC16E96-B749-FC42-82CF-E69E31858DCB}">
      <dgm:prSet phldrT="[Text]"/>
      <dgm:spPr/>
      <dgm:t>
        <a:bodyPr/>
        <a:lstStyle/>
        <a:p>
          <a:r>
            <a:rPr lang="en-US" dirty="0"/>
            <a:t>Experience</a:t>
          </a:r>
        </a:p>
      </dgm:t>
    </dgm:pt>
    <dgm:pt modelId="{DDEF4112-B6D2-A447-A5E3-2819D85A283F}" type="parTrans" cxnId="{352C65CE-BDD3-4342-9DBB-632406B1B4F7}">
      <dgm:prSet/>
      <dgm:spPr/>
      <dgm:t>
        <a:bodyPr/>
        <a:lstStyle/>
        <a:p>
          <a:endParaRPr lang="en-US"/>
        </a:p>
      </dgm:t>
    </dgm:pt>
    <dgm:pt modelId="{BA1F7E6B-2928-6D4A-BB5B-C44AD80809F9}" type="sibTrans" cxnId="{352C65CE-BDD3-4342-9DBB-632406B1B4F7}">
      <dgm:prSet/>
      <dgm:spPr/>
      <dgm:t>
        <a:bodyPr/>
        <a:lstStyle/>
        <a:p>
          <a:endParaRPr lang="en-US"/>
        </a:p>
      </dgm:t>
    </dgm:pt>
    <dgm:pt modelId="{E05343F9-63A2-434D-BF82-FBD845A42A18}">
      <dgm:prSet phldrT="[Text]"/>
      <dgm:spPr/>
      <dgm:t>
        <a:bodyPr/>
        <a:lstStyle/>
        <a:p>
          <a:r>
            <a:rPr lang="en-US" dirty="0"/>
            <a:t>Cognitive</a:t>
          </a:r>
        </a:p>
      </dgm:t>
    </dgm:pt>
    <dgm:pt modelId="{9467729A-F763-BE4F-B6B9-A2B4A4D00223}" type="parTrans" cxnId="{8759122C-38CC-C840-A3C2-104AB9FC9E21}">
      <dgm:prSet/>
      <dgm:spPr/>
      <dgm:t>
        <a:bodyPr/>
        <a:lstStyle/>
        <a:p>
          <a:endParaRPr lang="en-US"/>
        </a:p>
      </dgm:t>
    </dgm:pt>
    <dgm:pt modelId="{6AF0D825-1D72-294D-98A0-64677B8F5D79}" type="sibTrans" cxnId="{8759122C-38CC-C840-A3C2-104AB9FC9E21}">
      <dgm:prSet/>
      <dgm:spPr/>
      <dgm:t>
        <a:bodyPr/>
        <a:lstStyle/>
        <a:p>
          <a:endParaRPr lang="en-US"/>
        </a:p>
      </dgm:t>
    </dgm:pt>
    <dgm:pt modelId="{3C1F30DD-AE2D-4142-B117-8446AA8895FF}">
      <dgm:prSet phldrT="[Text]"/>
      <dgm:spPr/>
      <dgm:t>
        <a:bodyPr/>
        <a:lstStyle/>
        <a:p>
          <a:r>
            <a:rPr lang="en-US" dirty="0"/>
            <a:t>Social</a:t>
          </a:r>
        </a:p>
      </dgm:t>
    </dgm:pt>
    <dgm:pt modelId="{B81940B1-4EDB-964B-B0D8-48D25F97F4AD}" type="parTrans" cxnId="{9CC677FE-EEC4-AB42-BD16-9494E16BFD46}">
      <dgm:prSet/>
      <dgm:spPr/>
      <dgm:t>
        <a:bodyPr/>
        <a:lstStyle/>
        <a:p>
          <a:endParaRPr lang="en-US"/>
        </a:p>
      </dgm:t>
    </dgm:pt>
    <dgm:pt modelId="{AF019806-F10B-2F4E-9A8A-899AD238F444}" type="sibTrans" cxnId="{9CC677FE-EEC4-AB42-BD16-9494E16BFD46}">
      <dgm:prSet/>
      <dgm:spPr/>
      <dgm:t>
        <a:bodyPr/>
        <a:lstStyle/>
        <a:p>
          <a:endParaRPr lang="en-US"/>
        </a:p>
      </dgm:t>
    </dgm:pt>
    <dgm:pt modelId="{A6363D0E-66AA-E24E-9B20-99E33CEBFE98}" type="pres">
      <dgm:prSet presAssocID="{4DA92D6C-97FF-FD40-BFDD-F62779837B63}" presName="compositeShape" presStyleCnt="0">
        <dgm:presLayoutVars>
          <dgm:chMax val="7"/>
          <dgm:dir/>
          <dgm:resizeHandles val="exact"/>
        </dgm:presLayoutVars>
      </dgm:prSet>
      <dgm:spPr/>
    </dgm:pt>
    <dgm:pt modelId="{400E5AD1-F57E-B047-A67D-C99EDC336690}" type="pres">
      <dgm:prSet presAssocID="{4DA92D6C-97FF-FD40-BFDD-F62779837B63}" presName="wedge1" presStyleLbl="node1" presStyleIdx="0" presStyleCnt="3" custScaleY="99386" custLinFactNeighborX="-3272" custLinFactNeighborY="530"/>
      <dgm:spPr/>
      <dgm:t>
        <a:bodyPr/>
        <a:lstStyle/>
        <a:p>
          <a:endParaRPr lang="en-US"/>
        </a:p>
      </dgm:t>
    </dgm:pt>
    <dgm:pt modelId="{22D02254-8D8D-0A4D-91F5-495062ABDA6E}" type="pres">
      <dgm:prSet presAssocID="{4DA92D6C-97FF-FD40-BFDD-F62779837B63}" presName="dummy1a" presStyleCnt="0"/>
      <dgm:spPr/>
    </dgm:pt>
    <dgm:pt modelId="{B4402534-43EB-274A-BE8D-63F7CD9A4C33}" type="pres">
      <dgm:prSet presAssocID="{4DA92D6C-97FF-FD40-BFDD-F62779837B63}" presName="dummy1b" presStyleCnt="0"/>
      <dgm:spPr/>
    </dgm:pt>
    <dgm:pt modelId="{60B25ADA-BAC5-2A4E-A6BB-1DCBC67EFD51}" type="pres">
      <dgm:prSet presAssocID="{4DA92D6C-97FF-FD40-BFDD-F62779837B6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414C3-1FB6-504B-B33A-ED4A9B7BD77A}" type="pres">
      <dgm:prSet presAssocID="{4DA92D6C-97FF-FD40-BFDD-F62779837B63}" presName="wedge2" presStyleLbl="node1" presStyleIdx="1" presStyleCnt="3" custLinFactNeighborX="167" custLinFactNeighborY="-3041"/>
      <dgm:spPr/>
      <dgm:t>
        <a:bodyPr/>
        <a:lstStyle/>
        <a:p>
          <a:endParaRPr lang="en-US"/>
        </a:p>
      </dgm:t>
    </dgm:pt>
    <dgm:pt modelId="{42396169-7D7F-7A40-9B95-4DABD2726669}" type="pres">
      <dgm:prSet presAssocID="{4DA92D6C-97FF-FD40-BFDD-F62779837B63}" presName="dummy2a" presStyleCnt="0"/>
      <dgm:spPr/>
    </dgm:pt>
    <dgm:pt modelId="{71113467-BA4B-2445-9044-853EDDF51DB6}" type="pres">
      <dgm:prSet presAssocID="{4DA92D6C-97FF-FD40-BFDD-F62779837B63}" presName="dummy2b" presStyleCnt="0"/>
      <dgm:spPr/>
    </dgm:pt>
    <dgm:pt modelId="{1C26EB3B-D648-164C-A12F-242B18EF571B}" type="pres">
      <dgm:prSet presAssocID="{4DA92D6C-97FF-FD40-BFDD-F62779837B6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A7EBC-E8DB-2447-93AA-FFAD5ECC97B8}" type="pres">
      <dgm:prSet presAssocID="{4DA92D6C-97FF-FD40-BFDD-F62779837B63}" presName="wedge3" presStyleLbl="node1" presStyleIdx="2" presStyleCnt="3" custLinFactNeighborX="2227" custLinFactNeighborY="530"/>
      <dgm:spPr/>
      <dgm:t>
        <a:bodyPr/>
        <a:lstStyle/>
        <a:p>
          <a:endParaRPr lang="en-US"/>
        </a:p>
      </dgm:t>
    </dgm:pt>
    <dgm:pt modelId="{E3E16304-D55B-1A4F-9CE1-03788956357B}" type="pres">
      <dgm:prSet presAssocID="{4DA92D6C-97FF-FD40-BFDD-F62779837B63}" presName="dummy3a" presStyleCnt="0"/>
      <dgm:spPr/>
    </dgm:pt>
    <dgm:pt modelId="{1390F51F-9ABF-4046-9142-CBAEFE512041}" type="pres">
      <dgm:prSet presAssocID="{4DA92D6C-97FF-FD40-BFDD-F62779837B63}" presName="dummy3b" presStyleCnt="0"/>
      <dgm:spPr/>
    </dgm:pt>
    <dgm:pt modelId="{0737EA99-6421-344E-B49A-C1158E749408}" type="pres">
      <dgm:prSet presAssocID="{4DA92D6C-97FF-FD40-BFDD-F62779837B6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51B58-FC6C-F54B-8E72-CB9CAFC9BAE9}" type="pres">
      <dgm:prSet presAssocID="{BA1F7E6B-2928-6D4A-BB5B-C44AD80809F9}" presName="arrowWedge1" presStyleLbl="fgSibTrans2D1" presStyleIdx="0" presStyleCnt="3"/>
      <dgm:spPr/>
    </dgm:pt>
    <dgm:pt modelId="{D18C99BA-E2BD-B44D-8519-B82257B81DE5}" type="pres">
      <dgm:prSet presAssocID="{6AF0D825-1D72-294D-98A0-64677B8F5D79}" presName="arrowWedge2" presStyleLbl="fgSibTrans2D1" presStyleIdx="1" presStyleCnt="3"/>
      <dgm:spPr/>
    </dgm:pt>
    <dgm:pt modelId="{D6F3491B-4204-0040-B0A5-E3B9132B0A2A}" type="pres">
      <dgm:prSet presAssocID="{AF019806-F10B-2F4E-9A8A-899AD238F444}" presName="arrowWedge3" presStyleLbl="fgSibTrans2D1" presStyleIdx="2" presStyleCnt="3"/>
      <dgm:spPr/>
    </dgm:pt>
  </dgm:ptLst>
  <dgm:cxnLst>
    <dgm:cxn modelId="{6EFE6E80-C304-D94E-BAD1-56060A6F9D65}" type="presOf" srcId="{E05343F9-63A2-434D-BF82-FBD845A42A18}" destId="{1C26EB3B-D648-164C-A12F-242B18EF571B}" srcOrd="1" destOrd="0" presId="urn:microsoft.com/office/officeart/2005/8/layout/cycle8"/>
    <dgm:cxn modelId="{25AE5BD6-0EB5-6446-9864-97C637EE73D0}" type="presOf" srcId="{1CC16E96-B749-FC42-82CF-E69E31858DCB}" destId="{400E5AD1-F57E-B047-A67D-C99EDC336690}" srcOrd="0" destOrd="0" presId="urn:microsoft.com/office/officeart/2005/8/layout/cycle8"/>
    <dgm:cxn modelId="{352C65CE-BDD3-4342-9DBB-632406B1B4F7}" srcId="{4DA92D6C-97FF-FD40-BFDD-F62779837B63}" destId="{1CC16E96-B749-FC42-82CF-E69E31858DCB}" srcOrd="0" destOrd="0" parTransId="{DDEF4112-B6D2-A447-A5E3-2819D85A283F}" sibTransId="{BA1F7E6B-2928-6D4A-BB5B-C44AD80809F9}"/>
    <dgm:cxn modelId="{8759122C-38CC-C840-A3C2-104AB9FC9E21}" srcId="{4DA92D6C-97FF-FD40-BFDD-F62779837B63}" destId="{E05343F9-63A2-434D-BF82-FBD845A42A18}" srcOrd="1" destOrd="0" parTransId="{9467729A-F763-BE4F-B6B9-A2B4A4D00223}" sibTransId="{6AF0D825-1D72-294D-98A0-64677B8F5D79}"/>
    <dgm:cxn modelId="{3DE66100-CCE9-9440-8D90-A84A3F06103E}" type="presOf" srcId="{3C1F30DD-AE2D-4142-B117-8446AA8895FF}" destId="{0737EA99-6421-344E-B49A-C1158E749408}" srcOrd="1" destOrd="0" presId="urn:microsoft.com/office/officeart/2005/8/layout/cycle8"/>
    <dgm:cxn modelId="{98825BAB-EEC1-9540-8AAD-6BB71D37054A}" type="presOf" srcId="{E05343F9-63A2-434D-BF82-FBD845A42A18}" destId="{033414C3-1FB6-504B-B33A-ED4A9B7BD77A}" srcOrd="0" destOrd="0" presId="urn:microsoft.com/office/officeart/2005/8/layout/cycle8"/>
    <dgm:cxn modelId="{086C49BD-FD55-7E4F-AE44-8CD6E7E83A8C}" type="presOf" srcId="{3C1F30DD-AE2D-4142-B117-8446AA8895FF}" destId="{D9DA7EBC-E8DB-2447-93AA-FFAD5ECC97B8}" srcOrd="0" destOrd="0" presId="urn:microsoft.com/office/officeart/2005/8/layout/cycle8"/>
    <dgm:cxn modelId="{9C6C49AC-9F7F-2345-BFC4-EE6733C7D6D5}" type="presOf" srcId="{4DA92D6C-97FF-FD40-BFDD-F62779837B63}" destId="{A6363D0E-66AA-E24E-9B20-99E33CEBFE98}" srcOrd="0" destOrd="0" presId="urn:microsoft.com/office/officeart/2005/8/layout/cycle8"/>
    <dgm:cxn modelId="{9CC677FE-EEC4-AB42-BD16-9494E16BFD46}" srcId="{4DA92D6C-97FF-FD40-BFDD-F62779837B63}" destId="{3C1F30DD-AE2D-4142-B117-8446AA8895FF}" srcOrd="2" destOrd="0" parTransId="{B81940B1-4EDB-964B-B0D8-48D25F97F4AD}" sibTransId="{AF019806-F10B-2F4E-9A8A-899AD238F444}"/>
    <dgm:cxn modelId="{050E2FF5-AFC4-204F-AE0C-3377A36E986E}" type="presOf" srcId="{1CC16E96-B749-FC42-82CF-E69E31858DCB}" destId="{60B25ADA-BAC5-2A4E-A6BB-1DCBC67EFD51}" srcOrd="1" destOrd="0" presId="urn:microsoft.com/office/officeart/2005/8/layout/cycle8"/>
    <dgm:cxn modelId="{EFB67370-A14B-9B4A-9540-9C52DE523A72}" type="presParOf" srcId="{A6363D0E-66AA-E24E-9B20-99E33CEBFE98}" destId="{400E5AD1-F57E-B047-A67D-C99EDC336690}" srcOrd="0" destOrd="0" presId="urn:microsoft.com/office/officeart/2005/8/layout/cycle8"/>
    <dgm:cxn modelId="{FEB560D7-DCE7-4243-AB6F-CDE6182906FF}" type="presParOf" srcId="{A6363D0E-66AA-E24E-9B20-99E33CEBFE98}" destId="{22D02254-8D8D-0A4D-91F5-495062ABDA6E}" srcOrd="1" destOrd="0" presId="urn:microsoft.com/office/officeart/2005/8/layout/cycle8"/>
    <dgm:cxn modelId="{1F4A563C-7EF0-4242-A4E2-BA0ED583435A}" type="presParOf" srcId="{A6363D0E-66AA-E24E-9B20-99E33CEBFE98}" destId="{B4402534-43EB-274A-BE8D-63F7CD9A4C33}" srcOrd="2" destOrd="0" presId="urn:microsoft.com/office/officeart/2005/8/layout/cycle8"/>
    <dgm:cxn modelId="{564BBDD0-9783-D340-9B28-3DE806591179}" type="presParOf" srcId="{A6363D0E-66AA-E24E-9B20-99E33CEBFE98}" destId="{60B25ADA-BAC5-2A4E-A6BB-1DCBC67EFD51}" srcOrd="3" destOrd="0" presId="urn:microsoft.com/office/officeart/2005/8/layout/cycle8"/>
    <dgm:cxn modelId="{35EE80C7-A43E-444A-8C43-904494BFB7EB}" type="presParOf" srcId="{A6363D0E-66AA-E24E-9B20-99E33CEBFE98}" destId="{033414C3-1FB6-504B-B33A-ED4A9B7BD77A}" srcOrd="4" destOrd="0" presId="urn:microsoft.com/office/officeart/2005/8/layout/cycle8"/>
    <dgm:cxn modelId="{9F5A14B6-2393-974B-B60D-A4BABF7C56F9}" type="presParOf" srcId="{A6363D0E-66AA-E24E-9B20-99E33CEBFE98}" destId="{42396169-7D7F-7A40-9B95-4DABD2726669}" srcOrd="5" destOrd="0" presId="urn:microsoft.com/office/officeart/2005/8/layout/cycle8"/>
    <dgm:cxn modelId="{E882B814-CAE8-E747-BD21-AE15B4E011B5}" type="presParOf" srcId="{A6363D0E-66AA-E24E-9B20-99E33CEBFE98}" destId="{71113467-BA4B-2445-9044-853EDDF51DB6}" srcOrd="6" destOrd="0" presId="urn:microsoft.com/office/officeart/2005/8/layout/cycle8"/>
    <dgm:cxn modelId="{04738D17-8ACF-5B41-9041-142B14DD9FE5}" type="presParOf" srcId="{A6363D0E-66AA-E24E-9B20-99E33CEBFE98}" destId="{1C26EB3B-D648-164C-A12F-242B18EF571B}" srcOrd="7" destOrd="0" presId="urn:microsoft.com/office/officeart/2005/8/layout/cycle8"/>
    <dgm:cxn modelId="{5C4D03B8-3D1C-F641-A8EB-DAAD5AAB0C44}" type="presParOf" srcId="{A6363D0E-66AA-E24E-9B20-99E33CEBFE98}" destId="{D9DA7EBC-E8DB-2447-93AA-FFAD5ECC97B8}" srcOrd="8" destOrd="0" presId="urn:microsoft.com/office/officeart/2005/8/layout/cycle8"/>
    <dgm:cxn modelId="{DC6B15B6-B23D-B348-B9BD-7ACEB22D117D}" type="presParOf" srcId="{A6363D0E-66AA-E24E-9B20-99E33CEBFE98}" destId="{E3E16304-D55B-1A4F-9CE1-03788956357B}" srcOrd="9" destOrd="0" presId="urn:microsoft.com/office/officeart/2005/8/layout/cycle8"/>
    <dgm:cxn modelId="{407E57DF-B363-B64B-9496-4466FF3BB6FC}" type="presParOf" srcId="{A6363D0E-66AA-E24E-9B20-99E33CEBFE98}" destId="{1390F51F-9ABF-4046-9142-CBAEFE512041}" srcOrd="10" destOrd="0" presId="urn:microsoft.com/office/officeart/2005/8/layout/cycle8"/>
    <dgm:cxn modelId="{643110B0-0272-FA44-AA4B-F3B5B02A7A63}" type="presParOf" srcId="{A6363D0E-66AA-E24E-9B20-99E33CEBFE98}" destId="{0737EA99-6421-344E-B49A-C1158E749408}" srcOrd="11" destOrd="0" presId="urn:microsoft.com/office/officeart/2005/8/layout/cycle8"/>
    <dgm:cxn modelId="{09708CE8-60EB-ED4C-A539-D4EFCC523991}" type="presParOf" srcId="{A6363D0E-66AA-E24E-9B20-99E33CEBFE98}" destId="{1B251B58-FC6C-F54B-8E72-CB9CAFC9BAE9}" srcOrd="12" destOrd="0" presId="urn:microsoft.com/office/officeart/2005/8/layout/cycle8"/>
    <dgm:cxn modelId="{3C902023-9F3C-A242-93F6-22DCE138A9A6}" type="presParOf" srcId="{A6363D0E-66AA-E24E-9B20-99E33CEBFE98}" destId="{D18C99BA-E2BD-B44D-8519-B82257B81DE5}" srcOrd="13" destOrd="0" presId="urn:microsoft.com/office/officeart/2005/8/layout/cycle8"/>
    <dgm:cxn modelId="{A344A6F8-4CE8-A141-AEEB-A9F471B48876}" type="presParOf" srcId="{A6363D0E-66AA-E24E-9B20-99E33CEBFE98}" destId="{D6F3491B-4204-0040-B0A5-E3B9132B0A2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E5AD1-F57E-B047-A67D-C99EDC336690}">
      <dsp:nvSpPr>
        <dsp:cNvPr id="0" name=""/>
        <dsp:cNvSpPr/>
      </dsp:nvSpPr>
      <dsp:spPr>
        <a:xfrm>
          <a:off x="572984" y="400771"/>
          <a:ext cx="4673667" cy="464497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Experience</a:t>
          </a:r>
        </a:p>
      </dsp:txBody>
      <dsp:txXfrm>
        <a:off x="3036118" y="1385062"/>
        <a:ext cx="1669167" cy="1382431"/>
      </dsp:txXfrm>
    </dsp:sp>
    <dsp:sp modelId="{033414C3-1FB6-504B-B33A-ED4A9B7BD77A}">
      <dsp:nvSpPr>
        <dsp:cNvPr id="0" name=""/>
        <dsp:cNvSpPr/>
      </dsp:nvSpPr>
      <dsp:spPr>
        <a:xfrm>
          <a:off x="637456" y="386443"/>
          <a:ext cx="4673667" cy="467366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Cognitive</a:t>
          </a:r>
        </a:p>
      </dsp:txBody>
      <dsp:txXfrm>
        <a:off x="1750234" y="3418763"/>
        <a:ext cx="2503750" cy="1224055"/>
      </dsp:txXfrm>
    </dsp:sp>
    <dsp:sp modelId="{D9DA7EBC-E8DB-2447-93AA-FFAD5ECC97B8}">
      <dsp:nvSpPr>
        <dsp:cNvPr id="0" name=""/>
        <dsp:cNvSpPr/>
      </dsp:nvSpPr>
      <dsp:spPr>
        <a:xfrm>
          <a:off x="637478" y="386423"/>
          <a:ext cx="4673667" cy="467366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Social</a:t>
          </a:r>
        </a:p>
      </dsp:txBody>
      <dsp:txXfrm>
        <a:off x="1178845" y="1376795"/>
        <a:ext cx="1669167" cy="1390972"/>
      </dsp:txXfrm>
    </dsp:sp>
    <dsp:sp modelId="{1B251B58-FC6C-F54B-8E72-CB9CAFC9BAE9}">
      <dsp:nvSpPr>
        <dsp:cNvPr id="0" name=""/>
        <dsp:cNvSpPr/>
      </dsp:nvSpPr>
      <dsp:spPr>
        <a:xfrm>
          <a:off x="284048" y="97211"/>
          <a:ext cx="5252312" cy="52523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8C99BA-E2BD-B44D-8519-B82257B81DE5}">
      <dsp:nvSpPr>
        <dsp:cNvPr id="0" name=""/>
        <dsp:cNvSpPr/>
      </dsp:nvSpPr>
      <dsp:spPr>
        <a:xfrm>
          <a:off x="348134" y="96825"/>
          <a:ext cx="5252312" cy="525231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F3491B-4204-0040-B0A5-E3B9132B0A2A}">
      <dsp:nvSpPr>
        <dsp:cNvPr id="0" name=""/>
        <dsp:cNvSpPr/>
      </dsp:nvSpPr>
      <dsp:spPr>
        <a:xfrm>
          <a:off x="347770" y="97100"/>
          <a:ext cx="5252312" cy="52523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49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5912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6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62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0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0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4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2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9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6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FF100F-314C-BF41-9F89-27D97572FEBB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FF3051-8A3F-3243-8E17-DAEEC3BF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1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1.scholarsportal.info.ezproxy.library.yorku.ca/viewdoc.html?id=/ebooks/ebooks0/apa/2012-11-13/1/200912774#tabview=tab1" TargetMode="External"/><Relationship Id="rId4" Type="http://schemas.openxmlformats.org/officeDocument/2006/relationships/hyperlink" Target="https://commons.wikimedia.org/wiki/File:NEW_Wheel_enhanced.png" TargetMode="External"/><Relationship Id="rId5" Type="http://schemas.openxmlformats.org/officeDocument/2006/relationships/hyperlink" Target="https://onlc.ca/resource-post/ontario-native-literacy-coalition-indigenized-assessment-too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oks2.scholarsportal.info.ezproxy.library.yorku.ca/viewdoc.html?id=/ebooks/ebooks0/apa/2011-09-16/1/200911846#tabview=tab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34332" y="1224366"/>
            <a:ext cx="9624448" cy="4262034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pple Braille" charset="0"/>
                <a:ea typeface="Apple Braille" charset="0"/>
                <a:cs typeface="Apple Braille" charset="0"/>
              </a:rPr>
              <a:t>The Framing of Adult Literacy in Ontario</a:t>
            </a:r>
            <a:r>
              <a:rPr lang="en-US" sz="3600" dirty="0">
                <a:latin typeface="Apple Braille" charset="0"/>
                <a:ea typeface="Apple Braille" charset="0"/>
                <a:cs typeface="Apple Braille" charset="0"/>
              </a:rPr>
              <a:t/>
            </a:r>
            <a:br>
              <a:rPr lang="en-US" sz="3600" dirty="0">
                <a:latin typeface="Apple Braille" charset="0"/>
                <a:ea typeface="Apple Braille" charset="0"/>
                <a:cs typeface="Apple Braille" charset="0"/>
              </a:rPr>
            </a:br>
            <a:r>
              <a:rPr lang="en-US" sz="3600" dirty="0">
                <a:latin typeface="Apple Braille" charset="0"/>
                <a:ea typeface="Apple Braille" charset="0"/>
                <a:cs typeface="Apple Braille" charset="0"/>
              </a:rPr>
              <a:t>Presented by PhD Candidate Farra Yasin</a:t>
            </a:r>
            <a:br>
              <a:rPr lang="en-US" sz="3600" dirty="0">
                <a:latin typeface="Apple Braille" charset="0"/>
                <a:ea typeface="Apple Braille" charset="0"/>
                <a:cs typeface="Apple Braille" charset="0"/>
              </a:rPr>
            </a:br>
            <a:r>
              <a:rPr lang="en-US" sz="3600" dirty="0" err="1">
                <a:latin typeface="Apple Braille" charset="0"/>
                <a:ea typeface="Apple Braille" charset="0"/>
                <a:cs typeface="Apple Braille" charset="0"/>
              </a:rPr>
              <a:t>farra_yasin@edu.yorku.ca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8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Qualitative Research for Dissertation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076773"/>
            <a:ext cx="10515600" cy="4100190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Research Question: How do Ontario LBS Educators conceptualize literacy learning?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of data collection: audio recorded interviews and observations of 14 LBS educators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of data analysis: Grounded theory 3-part coding system and constant comparative analysis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Answer: Educators conceptualize literacy LEARNING AS Having a Pragmatic, Cognitive And Social Dimension.</a:t>
            </a:r>
          </a:p>
          <a:p>
            <a:r>
              <a:rPr lang="en-US" dirty="0"/>
              <a:t>Educators Tend to Apply Critical And Holistic Approaches To Their Practice.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Is the word a common part of your vocabulary?</a:t>
            </a:r>
          </a:p>
          <a:p>
            <a:pPr marL="514350" indent="-514350">
              <a:buAutoNum type="arabicParenR"/>
            </a:pPr>
            <a:r>
              <a:rPr lang="en-US" dirty="0"/>
              <a:t>When you see the word, what does it make you think about?</a:t>
            </a:r>
          </a:p>
          <a:p>
            <a:pPr marL="514350" indent="-514350">
              <a:buAutoNum type="arabicParenR"/>
            </a:pPr>
            <a:r>
              <a:rPr lang="en-US" dirty="0"/>
              <a:t>Does the word evoke a strong or mild emotional response (can you define the emotion</a:t>
            </a:r>
            <a:r>
              <a:rPr lang="en-US" dirty="0" smtClean="0"/>
              <a:t>)?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How does the word relate to your life?</a:t>
            </a:r>
          </a:p>
          <a:p>
            <a:pPr marL="514350" indent="-514350">
              <a:buAutoNum type="arabicParenR"/>
            </a:pPr>
            <a:r>
              <a:rPr lang="en-US" dirty="0"/>
              <a:t>Do you recall when you first heard of that </a:t>
            </a:r>
            <a:r>
              <a:rPr lang="en-US" dirty="0" smtClean="0"/>
              <a:t>word?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8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6. Does someone else in the room have that word?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7. Do you think </a:t>
            </a:r>
            <a:r>
              <a:rPr lang="en-US" dirty="0" smtClean="0"/>
              <a:t>their </a:t>
            </a:r>
            <a:r>
              <a:rPr lang="en-US" dirty="0"/>
              <a:t>answers would be similar </a:t>
            </a:r>
            <a:r>
              <a:rPr lang="en-US" dirty="0" smtClean="0"/>
              <a:t>Or</a:t>
            </a:r>
            <a:r>
              <a:rPr lang="en-US" dirty="0" smtClean="0"/>
              <a:t> </a:t>
            </a:r>
            <a:r>
              <a:rPr lang="en-US" dirty="0"/>
              <a:t>different from yours?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8. Why or why not?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9. Do you think you and that individual might have a shared understanding of the meaning of the word?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/>
              <a:t>10. How might Your gender, Race, Culture, Socio-Economic situation Shape your Understanding of the Word?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4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Pragmatic Understanding of Literacy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244574" cy="34241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John Dewey’s theory of experience </a:t>
            </a:r>
          </a:p>
          <a:p>
            <a:r>
              <a:rPr lang="en-US" dirty="0"/>
              <a:t>the ONLC’s notion of holistic education</a:t>
            </a:r>
          </a:p>
          <a:p>
            <a:r>
              <a:rPr lang="en-US" dirty="0"/>
              <a:t>Jenny </a:t>
            </a:r>
            <a:r>
              <a:rPr lang="en-US" dirty="0" err="1"/>
              <a:t>Horsman’s</a:t>
            </a:r>
            <a:r>
              <a:rPr lang="en-US" dirty="0"/>
              <a:t> research on trauma</a:t>
            </a:r>
          </a:p>
          <a:p>
            <a:r>
              <a:rPr lang="en-US" dirty="0"/>
              <a:t>Learner experience was considered as a part of every aspect of the learning process: intake, goal-setting, resource selection, learning plans or strategies, and evaluation</a:t>
            </a:r>
          </a:p>
          <a:p>
            <a:r>
              <a:rPr lang="en-US" dirty="0"/>
              <a:t>Educators of adults need one-to-one time to dialogue with the learner</a:t>
            </a:r>
          </a:p>
        </p:txBody>
      </p:sp>
      <p:pic>
        <p:nvPicPr>
          <p:cNvPr id="7" name="Picture 6" descr="https://upload.wikimedia.org/wikipedia/commons/c/c0/NEW_Wheel_enhanc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66" y="2214694"/>
            <a:ext cx="3082819" cy="27208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17467" y="5300133"/>
            <a:ext cx="293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Johnhain</a:t>
            </a:r>
            <a:r>
              <a:rPr lang="en-US" dirty="0"/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148072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Aspects of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98134"/>
            <a:ext cx="5106026" cy="37930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Literacy is tied to cognitive processes such as memory and emotion and relates to concepts of self worth and self esteem</a:t>
            </a:r>
          </a:p>
          <a:p>
            <a:r>
              <a:rPr lang="en-US" dirty="0"/>
              <a:t>Valued holistic approaches to language learning; however, expressed the importance of knowing other cognitive reading strategies </a:t>
            </a:r>
          </a:p>
          <a:p>
            <a:r>
              <a:rPr lang="en-US" dirty="0"/>
              <a:t>Self-directed learning encourages ownership of the learning products and processes</a:t>
            </a:r>
          </a:p>
          <a:p>
            <a:r>
              <a:rPr lang="en-US" dirty="0"/>
              <a:t>Standardized Tests and tasks are not great for literacy learning</a:t>
            </a:r>
          </a:p>
          <a:p>
            <a:r>
              <a:rPr lang="en-US" dirty="0"/>
              <a:t>Similar to cognitive theorists such as (</a:t>
            </a:r>
            <a:r>
              <a:rPr lang="en-US" dirty="0" err="1"/>
              <a:t>Treiman</a:t>
            </a:r>
            <a:r>
              <a:rPr lang="en-US" dirty="0"/>
              <a:t> &amp; </a:t>
            </a:r>
            <a:r>
              <a:rPr lang="en-US" dirty="0" err="1"/>
              <a:t>Pullatsek</a:t>
            </a:r>
            <a:r>
              <a:rPr lang="en-US" dirty="0"/>
              <a:t>, 2015; </a:t>
            </a:r>
            <a:r>
              <a:rPr lang="en-US" dirty="0" err="1"/>
              <a:t>Habrat</a:t>
            </a:r>
            <a:r>
              <a:rPr lang="en-US" dirty="0"/>
              <a:t>, 2013; </a:t>
            </a:r>
            <a:r>
              <a:rPr lang="en-US" dirty="0" err="1"/>
              <a:t>Hedican</a:t>
            </a:r>
            <a:r>
              <a:rPr lang="en-US" dirty="0"/>
              <a:t>, 2014; </a:t>
            </a:r>
            <a:r>
              <a:rPr lang="en-US" dirty="0" err="1"/>
              <a:t>Sinnot</a:t>
            </a:r>
            <a:r>
              <a:rPr lang="en-US" dirty="0"/>
              <a:t>, 2008; and Goldman &amp; Snow, 2015)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79165" y="1998134"/>
            <a:ext cx="4191000" cy="36575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281333" y="2556933"/>
            <a:ext cx="3996266" cy="32342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COGNITVE READING </a:t>
            </a:r>
            <a:r>
              <a:rPr lang="en-US" dirty="0" err="1"/>
              <a:t>STrATEGIES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1Phonics</a:t>
            </a:r>
          </a:p>
          <a:p>
            <a:pPr marL="0" indent="0">
              <a:buNone/>
            </a:pPr>
            <a:r>
              <a:rPr lang="en-US" dirty="0"/>
              <a:t>2 Whole Word</a:t>
            </a:r>
          </a:p>
          <a:p>
            <a:pPr marL="0" indent="0">
              <a:buNone/>
            </a:pPr>
            <a:r>
              <a:rPr lang="en-US" dirty="0"/>
              <a:t>3 </a:t>
            </a:r>
            <a:r>
              <a:rPr lang="en-US" dirty="0" err="1"/>
              <a:t>WholE</a:t>
            </a:r>
            <a:r>
              <a:rPr lang="en-US" dirty="0"/>
              <a:t> </a:t>
            </a:r>
            <a:r>
              <a:rPr lang="en-US" dirty="0" err="1"/>
              <a:t>LAnGUAGE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 Holistic</a:t>
            </a:r>
          </a:p>
        </p:txBody>
      </p:sp>
    </p:spTree>
    <p:extLst>
      <p:ext uri="{BB962C8B-B14F-4D97-AF65-F5344CB8AC3E}">
        <p14:creationId xmlns:p14="http://schemas.microsoft.com/office/powerpoint/2010/main" val="35825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Aspects of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15068"/>
            <a:ext cx="6740093" cy="3776132"/>
          </a:xfrm>
        </p:spPr>
        <p:txBody>
          <a:bodyPr>
            <a:normAutofit/>
          </a:bodyPr>
          <a:lstStyle/>
          <a:p>
            <a:r>
              <a:rPr lang="en-US" dirty="0"/>
              <a:t>Literacy has a social function</a:t>
            </a:r>
          </a:p>
          <a:p>
            <a:r>
              <a:rPr lang="en-US" dirty="0"/>
              <a:t>Learners who have experienced social isolation have challenges learning to read and write</a:t>
            </a:r>
          </a:p>
          <a:p>
            <a:r>
              <a:rPr lang="en-US" dirty="0"/>
              <a:t>Educators need to facilitate peer interaction and social participation in consultation with the learners</a:t>
            </a:r>
          </a:p>
          <a:p>
            <a:r>
              <a:rPr lang="en-US" dirty="0"/>
              <a:t>Educators referenced critical theorists such as </a:t>
            </a:r>
            <a:r>
              <a:rPr lang="en-US" dirty="0" smtClean="0"/>
              <a:t>Freire’s </a:t>
            </a:r>
            <a:r>
              <a:rPr lang="en-US" dirty="0"/>
              <a:t>Concept Of “</a:t>
            </a:r>
            <a:r>
              <a:rPr lang="en-US" dirty="0" err="1"/>
              <a:t>TOtAlity</a:t>
            </a:r>
            <a:r>
              <a:rPr lang="en-US" dirty="0"/>
              <a:t>”</a:t>
            </a:r>
          </a:p>
        </p:txBody>
      </p:sp>
      <p:sp>
        <p:nvSpPr>
          <p:cNvPr id="6" name="Oval 5"/>
          <p:cNvSpPr/>
          <p:nvPr/>
        </p:nvSpPr>
        <p:spPr>
          <a:xfrm>
            <a:off x="7924800" y="1778000"/>
            <a:ext cx="3911600" cy="40131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619066" y="3014133"/>
            <a:ext cx="2659159" cy="26077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177867" y="3945467"/>
            <a:ext cx="1523999" cy="15070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37600" y="2506133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77867" y="3471333"/>
            <a:ext cx="15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Out of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48800" y="4521200"/>
            <a:ext cx="98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School</a:t>
            </a:r>
          </a:p>
        </p:txBody>
      </p:sp>
    </p:spTree>
    <p:extLst>
      <p:ext uri="{BB962C8B-B14F-4D97-AF65-F5344CB8AC3E}">
        <p14:creationId xmlns:p14="http://schemas.microsoft.com/office/powerpoint/2010/main" val="151675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6434667" y="987425"/>
            <a:ext cx="4920721" cy="48736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To conclude: </a:t>
            </a:r>
          </a:p>
          <a:p>
            <a:r>
              <a:rPr lang="en-US" dirty="0"/>
              <a:t>Educators conceptualize literacy as a </a:t>
            </a:r>
            <a:r>
              <a:rPr lang="en-US" u="sng" dirty="0"/>
              <a:t>social practice</a:t>
            </a:r>
            <a:r>
              <a:rPr lang="en-US" dirty="0"/>
              <a:t>, and </a:t>
            </a:r>
            <a:r>
              <a:rPr lang="en-US" u="sng" dirty="0"/>
              <a:t>cognitive and communicative process </a:t>
            </a:r>
            <a:r>
              <a:rPr lang="en-US" dirty="0"/>
              <a:t>that is shaped by </a:t>
            </a:r>
            <a:r>
              <a:rPr lang="en-US" u="sng" dirty="0"/>
              <a:t>learners’ experiences</a:t>
            </a:r>
            <a:r>
              <a:rPr lang="en-US" dirty="0"/>
              <a:t>.</a:t>
            </a:r>
          </a:p>
          <a:p>
            <a:r>
              <a:rPr lang="en-US" dirty="0"/>
              <a:t>Educators </a:t>
            </a:r>
            <a:r>
              <a:rPr lang="en-US" dirty="0" err="1"/>
              <a:t>TenD</a:t>
            </a:r>
            <a:r>
              <a:rPr lang="en-US" dirty="0"/>
              <a:t> to Apply Critical And Holistic Approaches To Their Practice.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8" name="Diagram 17"/>
          <p:cNvGraphicFramePr/>
          <p:nvPr>
            <p:extLst/>
          </p:nvPr>
        </p:nvGraphicFramePr>
        <p:xfrm>
          <a:off x="839788" y="790415"/>
          <a:ext cx="5932971" cy="556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74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51483"/>
          </a:xfrm>
        </p:spPr>
        <p:txBody>
          <a:bodyPr/>
          <a:lstStyle/>
          <a:p>
            <a:r>
              <a:rPr lang="en-US" dirty="0" err="1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3774" y="1456267"/>
            <a:ext cx="10363826" cy="48429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Dewey, J. (1929). Experience and Nature. New York: Norton. Retrieved from: </a:t>
            </a:r>
            <a:r>
              <a:rPr lang="en-US" u="sng" dirty="0">
                <a:hlinkClick r:id="rId2"/>
              </a:rPr>
              <a:t>http://books2.scholarsportal.info.ezproxy.library.yorku.ca/viewdoc.html?id=/ebooks/ebooks0/apa/2011-09-16/1/200911846#tabview=tab1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Dewey, J. (1891). </a:t>
            </a:r>
            <a:r>
              <a:rPr lang="en-US" i="1" dirty="0"/>
              <a:t>Outlines of a Critical Theory of Ethics</a:t>
            </a:r>
            <a:r>
              <a:rPr lang="en-US" dirty="0"/>
              <a:t>. American Psychological Association: Washington. Retrieved from: </a:t>
            </a:r>
            <a:r>
              <a:rPr lang="en-US" u="sng" dirty="0">
                <a:hlinkClick r:id="rId3"/>
              </a:rPr>
              <a:t>http://books1.scholarsportal.info.ezproxy.library.yorku.ca/viewdoc.html?id=/ebooks/ebooks0/apa/2012-11-13/1/200912774#tabview=tab1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Goldman, S. &amp; Snow, C. (2015). Adolescent literacy: development and instruction. In R. </a:t>
            </a:r>
            <a:r>
              <a:rPr lang="en-US" dirty="0" err="1"/>
              <a:t>Treiman</a:t>
            </a:r>
            <a:r>
              <a:rPr lang="en-US" dirty="0"/>
              <a:t> &amp; A. </a:t>
            </a:r>
            <a:r>
              <a:rPr lang="en-US" dirty="0" err="1"/>
              <a:t>Pollatsek</a:t>
            </a:r>
            <a:r>
              <a:rPr lang="en-US" dirty="0"/>
              <a:t> (eds.), </a:t>
            </a:r>
            <a:r>
              <a:rPr lang="en-US" i="1" dirty="0"/>
              <a:t>The Oxford Handbook of Reading</a:t>
            </a:r>
            <a:r>
              <a:rPr lang="en-US" dirty="0"/>
              <a:t>. New York: Oxford University Press, 463- 477.</a:t>
            </a:r>
          </a:p>
          <a:p>
            <a:pPr marL="0" indent="0">
              <a:buNone/>
            </a:pPr>
            <a:r>
              <a:rPr lang="en-US" dirty="0"/>
              <a:t>Freire, P. and </a:t>
            </a:r>
            <a:r>
              <a:rPr lang="en-US" dirty="0" err="1"/>
              <a:t>Macedo</a:t>
            </a:r>
            <a:r>
              <a:rPr lang="en-US" dirty="0"/>
              <a:t>, D. (1987). </a:t>
            </a:r>
            <a:r>
              <a:rPr lang="en-US" i="1" dirty="0"/>
              <a:t>Literacy: reading the word and the world</a:t>
            </a:r>
            <a:r>
              <a:rPr lang="en-US" dirty="0"/>
              <a:t>. South Hadley: Bergin and Garvey Publishers.</a:t>
            </a:r>
          </a:p>
          <a:p>
            <a:pPr marL="0" indent="0">
              <a:buNone/>
            </a:pPr>
            <a:r>
              <a:rPr lang="en-US" dirty="0"/>
              <a:t> Freire, P. (1970). Pedagogy of the oppressed. New York: Continuum.</a:t>
            </a:r>
          </a:p>
          <a:p>
            <a:pPr marL="0" indent="0">
              <a:buNone/>
            </a:pPr>
            <a:r>
              <a:rPr lang="en-US" dirty="0" err="1"/>
              <a:t>Habrat</a:t>
            </a:r>
            <a:r>
              <a:rPr lang="en-US" dirty="0"/>
              <a:t>, A. (2013). The effect of affect on learning: Self-esteem and Self-concept. </a:t>
            </a:r>
            <a:r>
              <a:rPr lang="en-US" dirty="0" err="1"/>
              <a:t>Piechurska-Kuciel</a:t>
            </a:r>
            <a:r>
              <a:rPr lang="en-US" dirty="0"/>
              <a:t>, E. and </a:t>
            </a:r>
            <a:r>
              <a:rPr lang="en-US" dirty="0" err="1"/>
              <a:t>Szymanska-Czaplak</a:t>
            </a:r>
            <a:r>
              <a:rPr lang="en-US" dirty="0"/>
              <a:t>, E. (2013). </a:t>
            </a:r>
            <a:r>
              <a:rPr lang="en-US" i="1" dirty="0"/>
              <a:t>Language in Cognition and Affect</a:t>
            </a:r>
            <a:r>
              <a:rPr lang="en-US" dirty="0"/>
              <a:t>. New York: Springer, pp. 239-255.</a:t>
            </a:r>
          </a:p>
          <a:p>
            <a:pPr marL="0" indent="0">
              <a:buNone/>
            </a:pPr>
            <a:r>
              <a:rPr lang="en-US" dirty="0" err="1"/>
              <a:t>Hedican</a:t>
            </a:r>
            <a:r>
              <a:rPr lang="en-US" dirty="0"/>
              <a:t>, E. (2014). Eurocentrism in Aboriginal Studies: A Review of Issues and Conceptual Problems. </a:t>
            </a:r>
            <a:r>
              <a:rPr lang="en-US" i="1" dirty="0"/>
              <a:t>The Canadian Journal of Native Studies, </a:t>
            </a:r>
            <a:r>
              <a:rPr lang="en-US" dirty="0"/>
              <a:t>34 (1), pp. 87-111</a:t>
            </a:r>
          </a:p>
          <a:p>
            <a:pPr marL="0" indent="0">
              <a:buNone/>
            </a:pPr>
            <a:r>
              <a:rPr lang="en-US" dirty="0" err="1"/>
              <a:t>Horsman</a:t>
            </a:r>
            <a:r>
              <a:rPr lang="en-US" dirty="0"/>
              <a:t>, J. (2000). Too Scared to Learn: Women, Violence, and Education. London: Lawrence Erlbaum Associates</a:t>
            </a:r>
          </a:p>
          <a:p>
            <a:pPr marL="0" indent="0">
              <a:buNone/>
            </a:pPr>
            <a:r>
              <a:rPr lang="en-US" dirty="0" err="1"/>
              <a:t>JohnHain</a:t>
            </a:r>
            <a:r>
              <a:rPr lang="en-US" dirty="0"/>
              <a:t> (2015). Wheel Enhanced. Retrieved From: </a:t>
            </a:r>
            <a:r>
              <a:rPr lang="en-US" dirty="0">
                <a:hlinkClick r:id="rId4"/>
              </a:rPr>
              <a:t>https://commons.wikimedia.org/wiki/File:NEW_Wheel_enhanced.png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Ontario Native Literacy Coalition (2017). Indigenized Assessment Tool. Retrieved from: </a:t>
            </a:r>
            <a:r>
              <a:rPr lang="en-US" b="1" u="sng" dirty="0">
                <a:hlinkClick r:id="rId5"/>
              </a:rPr>
              <a:t>https://onlc.ca/resource-post/ontario-native-literacy-coalition-indigenized-assessment-tool/</a:t>
            </a:r>
            <a:endParaRPr lang="en-US" b="1" u="sng" dirty="0"/>
          </a:p>
          <a:p>
            <a:pPr marL="0" indent="0">
              <a:buNone/>
            </a:pPr>
            <a:r>
              <a:rPr lang="en-US" dirty="0" err="1"/>
              <a:t>Sinnot</a:t>
            </a:r>
            <a:r>
              <a:rPr lang="en-US" dirty="0"/>
              <a:t>, J. (2008). Cognitive Representational Development in Adults. In K. Cartwright (eds.), </a:t>
            </a:r>
            <a:r>
              <a:rPr lang="en-US" i="1" dirty="0"/>
              <a:t>Literacy processes: cognitive flexibility in learning and teaching</a:t>
            </a:r>
            <a:r>
              <a:rPr lang="en-US" dirty="0"/>
              <a:t>. New York: Routledge, pp. 42-71.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err="1"/>
              <a:t>Treiman</a:t>
            </a:r>
            <a:r>
              <a:rPr lang="en-US" dirty="0"/>
              <a:t>, R. &amp; </a:t>
            </a:r>
            <a:r>
              <a:rPr lang="en-US" dirty="0" err="1"/>
              <a:t>Pollatsek</a:t>
            </a:r>
            <a:r>
              <a:rPr lang="en-US" dirty="0"/>
              <a:t>, A. (2015). The Oxford handbook of reading: setting the stage. In R. </a:t>
            </a:r>
            <a:r>
              <a:rPr lang="en-US" dirty="0" err="1"/>
              <a:t>Treiman</a:t>
            </a:r>
            <a:r>
              <a:rPr lang="en-US" dirty="0"/>
              <a:t> &amp; A. </a:t>
            </a:r>
            <a:r>
              <a:rPr lang="en-US" dirty="0" err="1"/>
              <a:t>Pollatsek</a:t>
            </a:r>
            <a:r>
              <a:rPr lang="en-US" dirty="0"/>
              <a:t> (eds.), </a:t>
            </a:r>
            <a:r>
              <a:rPr lang="en-US" i="1" dirty="0"/>
              <a:t>The Oxford Handbook of Reading</a:t>
            </a:r>
            <a:r>
              <a:rPr lang="en-US" dirty="0"/>
              <a:t>. New York: Oxford University Press, 3-9.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8555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535</TotalTime>
  <Words>511</Words>
  <Application>Microsoft Macintosh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Apple Braille</vt:lpstr>
      <vt:lpstr>Arial</vt:lpstr>
      <vt:lpstr>Tw Cen MT</vt:lpstr>
      <vt:lpstr>Droplet</vt:lpstr>
      <vt:lpstr>The Framing of Adult Literacy in Ontario Presented by PhD Candidate Farra Yasin farra_yasin@edu.yorku.ca </vt:lpstr>
      <vt:lpstr>Qualitative Research for Dissertation</vt:lpstr>
      <vt:lpstr>The Word</vt:lpstr>
      <vt:lpstr>The Word</vt:lpstr>
      <vt:lpstr> Pragmatic Understanding of Literacy</vt:lpstr>
      <vt:lpstr>Cognitive Aspects of Literacy</vt:lpstr>
      <vt:lpstr>Social Aspects of Literacy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Framing of Adult Literacy in Ontario</dc:title>
  <dc:creator>farra yasin</dc:creator>
  <cp:lastModifiedBy>farra yasin</cp:lastModifiedBy>
  <cp:revision>35</cp:revision>
  <dcterms:created xsi:type="dcterms:W3CDTF">2018-05-10T13:56:41Z</dcterms:created>
  <dcterms:modified xsi:type="dcterms:W3CDTF">2018-08-03T00:29:11Z</dcterms:modified>
</cp:coreProperties>
</file>