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65" r:id="rId2"/>
    <p:sldId id="257" r:id="rId3"/>
    <p:sldId id="285" r:id="rId4"/>
    <p:sldId id="286" r:id="rId5"/>
    <p:sldId id="258" r:id="rId6"/>
    <p:sldId id="259" r:id="rId7"/>
    <p:sldId id="260" r:id="rId8"/>
    <p:sldId id="261" r:id="rId9"/>
    <p:sldId id="263" r:id="rId10"/>
    <p:sldId id="266" r:id="rId11"/>
    <p:sldId id="277" r:id="rId12"/>
    <p:sldId id="278" r:id="rId13"/>
    <p:sldId id="267" r:id="rId14"/>
    <p:sldId id="269" r:id="rId15"/>
    <p:sldId id="271" r:id="rId16"/>
    <p:sldId id="273" r:id="rId17"/>
    <p:sldId id="275" r:id="rId18"/>
    <p:sldId id="268" r:id="rId19"/>
    <p:sldId id="280" r:id="rId20"/>
    <p:sldId id="270" r:id="rId21"/>
    <p:sldId id="281" r:id="rId22"/>
    <p:sldId id="272" r:id="rId23"/>
    <p:sldId id="282" r:id="rId24"/>
    <p:sldId id="274" r:id="rId25"/>
    <p:sldId id="283" r:id="rId26"/>
    <p:sldId id="264" r:id="rId27"/>
    <p:sldId id="276" r:id="rId28"/>
    <p:sldId id="284" r:id="rId29"/>
    <p:sldId id="279"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7" d="100"/>
          <a:sy n="67" d="100"/>
        </p:scale>
        <p:origin x="45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060302-6096-4059-AA7C-3D9106258777}"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CA"/>
        </a:p>
      </dgm:t>
    </dgm:pt>
    <dgm:pt modelId="{DC84A507-ADAF-4C47-9530-D7A3C7413D24}">
      <dgm:prSet phldrT="[Text]"/>
      <dgm:spPr/>
      <dgm:t>
        <a:bodyPr/>
        <a:lstStyle/>
        <a:p>
          <a:r>
            <a:rPr lang="en-CA" dirty="0"/>
            <a:t>Regional differences &amp;   </a:t>
          </a:r>
        </a:p>
        <a:p>
          <a:r>
            <a:rPr lang="en-CA" dirty="0"/>
            <a:t>place-based development</a:t>
          </a:r>
        </a:p>
      </dgm:t>
    </dgm:pt>
    <dgm:pt modelId="{A9EFBA2D-21CC-4F09-8DB2-E006D371F5EB}" type="parTrans" cxnId="{2EA0E593-68E9-41C5-B4E4-9011F22E416F}">
      <dgm:prSet/>
      <dgm:spPr/>
      <dgm:t>
        <a:bodyPr/>
        <a:lstStyle/>
        <a:p>
          <a:endParaRPr lang="en-CA"/>
        </a:p>
      </dgm:t>
    </dgm:pt>
    <dgm:pt modelId="{110E74E4-DDC8-4249-B18A-4A0F398EB0D4}" type="sibTrans" cxnId="{2EA0E593-68E9-41C5-B4E4-9011F22E416F}">
      <dgm:prSet/>
      <dgm:spPr/>
      <dgm:t>
        <a:bodyPr/>
        <a:lstStyle/>
        <a:p>
          <a:endParaRPr lang="en-CA"/>
        </a:p>
      </dgm:t>
    </dgm:pt>
    <dgm:pt modelId="{D567C41F-F20D-40FA-A432-7F845E3759E9}">
      <dgm:prSet phldrT="[Text]"/>
      <dgm:spPr/>
      <dgm:t>
        <a:bodyPr/>
        <a:lstStyle/>
        <a:p>
          <a:r>
            <a:rPr lang="en-CA" dirty="0"/>
            <a:t>Pluralistic communities</a:t>
          </a:r>
        </a:p>
      </dgm:t>
    </dgm:pt>
    <dgm:pt modelId="{395DB4FB-D337-42EE-9730-1258B6AB1EDB}" type="parTrans" cxnId="{7F6F0246-6D5F-4501-B39E-23FF296B6C5E}">
      <dgm:prSet/>
      <dgm:spPr/>
      <dgm:t>
        <a:bodyPr/>
        <a:lstStyle/>
        <a:p>
          <a:endParaRPr lang="en-CA"/>
        </a:p>
      </dgm:t>
    </dgm:pt>
    <dgm:pt modelId="{4500CCE5-A91B-4C59-ACFC-5DE475331E53}" type="sibTrans" cxnId="{7F6F0246-6D5F-4501-B39E-23FF296B6C5E}">
      <dgm:prSet/>
      <dgm:spPr/>
      <dgm:t>
        <a:bodyPr/>
        <a:lstStyle/>
        <a:p>
          <a:endParaRPr lang="en-CA"/>
        </a:p>
      </dgm:t>
    </dgm:pt>
    <dgm:pt modelId="{822BC994-A54B-4FA6-A26A-F4BDEF44EC8E}">
      <dgm:prSet phldrT="[Text]"/>
      <dgm:spPr/>
      <dgm:t>
        <a:bodyPr/>
        <a:lstStyle/>
        <a:p>
          <a:r>
            <a:rPr lang="en-CA" dirty="0"/>
            <a:t>Intersectionality</a:t>
          </a:r>
        </a:p>
      </dgm:t>
    </dgm:pt>
    <dgm:pt modelId="{A55CF1CA-B27E-4D9F-B56B-A560A4217E15}" type="parTrans" cxnId="{B825EB6C-47EA-407E-A1FD-5B27AE7ED5D8}">
      <dgm:prSet/>
      <dgm:spPr/>
      <dgm:t>
        <a:bodyPr/>
        <a:lstStyle/>
        <a:p>
          <a:endParaRPr lang="en-CA"/>
        </a:p>
      </dgm:t>
    </dgm:pt>
    <dgm:pt modelId="{45251DA5-C7A8-41D1-BC15-B212CF4DE04D}" type="sibTrans" cxnId="{B825EB6C-47EA-407E-A1FD-5B27AE7ED5D8}">
      <dgm:prSet/>
      <dgm:spPr/>
      <dgm:t>
        <a:bodyPr/>
        <a:lstStyle/>
        <a:p>
          <a:endParaRPr lang="en-CA"/>
        </a:p>
      </dgm:t>
    </dgm:pt>
    <dgm:pt modelId="{9785DE47-FCEE-4C5E-9EEF-A1750F10B82D}">
      <dgm:prSet phldrT="[Text]"/>
      <dgm:spPr/>
      <dgm:t>
        <a:bodyPr/>
        <a:lstStyle/>
        <a:p>
          <a:r>
            <a:rPr lang="en-CA" dirty="0"/>
            <a:t>Standardization of LBS policy</a:t>
          </a:r>
        </a:p>
      </dgm:t>
    </dgm:pt>
    <dgm:pt modelId="{E7650D27-162D-4AD7-92BA-9D0A39516800}" type="parTrans" cxnId="{551029F5-FFE9-4397-9020-61D876E9296B}">
      <dgm:prSet/>
      <dgm:spPr/>
      <dgm:t>
        <a:bodyPr/>
        <a:lstStyle/>
        <a:p>
          <a:endParaRPr lang="en-CA"/>
        </a:p>
      </dgm:t>
    </dgm:pt>
    <dgm:pt modelId="{DCD661F0-B489-4C41-B0F4-9A5A9B454178}" type="sibTrans" cxnId="{551029F5-FFE9-4397-9020-61D876E9296B}">
      <dgm:prSet/>
      <dgm:spPr/>
      <dgm:t>
        <a:bodyPr/>
        <a:lstStyle/>
        <a:p>
          <a:endParaRPr lang="en-CA"/>
        </a:p>
      </dgm:t>
    </dgm:pt>
    <dgm:pt modelId="{995B5E3A-82B7-4357-AB6E-62DAA3AE1622}">
      <dgm:prSet phldrT="[Text]"/>
      <dgm:spPr/>
      <dgm:t>
        <a:bodyPr/>
        <a:lstStyle/>
        <a:p>
          <a:r>
            <a:rPr lang="en-CA" dirty="0"/>
            <a:t>Canada as a colonial state &amp; issues of erasure</a:t>
          </a:r>
        </a:p>
      </dgm:t>
    </dgm:pt>
    <dgm:pt modelId="{D6E6EE61-7657-4829-9BED-C7BA7902B381}" type="parTrans" cxnId="{B93B9F5D-A678-475D-A400-CC65C45A0657}">
      <dgm:prSet/>
      <dgm:spPr/>
      <dgm:t>
        <a:bodyPr/>
        <a:lstStyle/>
        <a:p>
          <a:endParaRPr lang="en-CA"/>
        </a:p>
      </dgm:t>
    </dgm:pt>
    <dgm:pt modelId="{5AD21FB7-7904-410B-80EA-4E1AE833C38C}" type="sibTrans" cxnId="{B93B9F5D-A678-475D-A400-CC65C45A0657}">
      <dgm:prSet/>
      <dgm:spPr/>
      <dgm:t>
        <a:bodyPr/>
        <a:lstStyle/>
        <a:p>
          <a:endParaRPr lang="en-CA"/>
        </a:p>
      </dgm:t>
    </dgm:pt>
    <dgm:pt modelId="{6846DE6A-E855-4FF0-9367-6BCE3D27E209}">
      <dgm:prSet phldrT="[Text]"/>
      <dgm:spPr/>
      <dgm:t>
        <a:bodyPr/>
        <a:lstStyle/>
        <a:p>
          <a:r>
            <a:rPr lang="en-CA" dirty="0"/>
            <a:t>Globalization, neoliberalism &amp; New Public Management</a:t>
          </a:r>
        </a:p>
      </dgm:t>
    </dgm:pt>
    <dgm:pt modelId="{EF6D379E-8A0A-4DC6-AB6A-194317CC96D0}" type="parTrans" cxnId="{DE481E21-BCD2-4A96-AE70-B22368BB8909}">
      <dgm:prSet/>
      <dgm:spPr/>
      <dgm:t>
        <a:bodyPr/>
        <a:lstStyle/>
        <a:p>
          <a:endParaRPr lang="en-CA"/>
        </a:p>
      </dgm:t>
    </dgm:pt>
    <dgm:pt modelId="{9A719B98-2600-4E6F-8207-C54618F1BB57}" type="sibTrans" cxnId="{DE481E21-BCD2-4A96-AE70-B22368BB8909}">
      <dgm:prSet/>
      <dgm:spPr/>
      <dgm:t>
        <a:bodyPr/>
        <a:lstStyle/>
        <a:p>
          <a:endParaRPr lang="en-CA"/>
        </a:p>
      </dgm:t>
    </dgm:pt>
    <dgm:pt modelId="{2C4921F5-15F1-4620-B85F-4C43A7A18A5C}" type="pres">
      <dgm:prSet presAssocID="{FB060302-6096-4059-AA7C-3D9106258777}" presName="Name0" presStyleCnt="0">
        <dgm:presLayoutVars>
          <dgm:chMax val="7"/>
          <dgm:resizeHandles val="exact"/>
        </dgm:presLayoutVars>
      </dgm:prSet>
      <dgm:spPr/>
    </dgm:pt>
    <dgm:pt modelId="{D5D14FC5-84CC-4E59-A944-ABCF4F0FF5B6}" type="pres">
      <dgm:prSet presAssocID="{FB060302-6096-4059-AA7C-3D9106258777}" presName="comp1" presStyleCnt="0"/>
      <dgm:spPr/>
    </dgm:pt>
    <dgm:pt modelId="{F30424B2-F9C4-46FD-85F2-395A6A27046A}" type="pres">
      <dgm:prSet presAssocID="{FB060302-6096-4059-AA7C-3D9106258777}" presName="circle1" presStyleLbl="node1" presStyleIdx="0" presStyleCnt="6" custLinFactNeighborX="1093" custLinFactNeighborY="-703"/>
      <dgm:spPr/>
    </dgm:pt>
    <dgm:pt modelId="{3651BA53-76C6-4F27-8F16-F981139A850C}" type="pres">
      <dgm:prSet presAssocID="{FB060302-6096-4059-AA7C-3D9106258777}" presName="c1text" presStyleLbl="node1" presStyleIdx="0" presStyleCnt="6">
        <dgm:presLayoutVars>
          <dgm:bulletEnabled val="1"/>
        </dgm:presLayoutVars>
      </dgm:prSet>
      <dgm:spPr/>
    </dgm:pt>
    <dgm:pt modelId="{76CCD464-6D6F-46AD-8F17-D8CCE5F68111}" type="pres">
      <dgm:prSet presAssocID="{FB060302-6096-4059-AA7C-3D9106258777}" presName="comp2" presStyleCnt="0"/>
      <dgm:spPr/>
    </dgm:pt>
    <dgm:pt modelId="{9E4B0345-78E7-4C13-B4BB-4AE765C2C47C}" type="pres">
      <dgm:prSet presAssocID="{FB060302-6096-4059-AA7C-3D9106258777}" presName="circle2" presStyleLbl="node1" presStyleIdx="1" presStyleCnt="6" custLinFactNeighborY="0"/>
      <dgm:spPr/>
    </dgm:pt>
    <dgm:pt modelId="{7A795F0A-51CA-48FA-B8AF-B1097C5BA2E9}" type="pres">
      <dgm:prSet presAssocID="{FB060302-6096-4059-AA7C-3D9106258777}" presName="c2text" presStyleLbl="node1" presStyleIdx="1" presStyleCnt="6">
        <dgm:presLayoutVars>
          <dgm:bulletEnabled val="1"/>
        </dgm:presLayoutVars>
      </dgm:prSet>
      <dgm:spPr/>
    </dgm:pt>
    <dgm:pt modelId="{DC3DBEC1-FE3A-4429-A212-F3B4E364FE54}" type="pres">
      <dgm:prSet presAssocID="{FB060302-6096-4059-AA7C-3D9106258777}" presName="comp3" presStyleCnt="0"/>
      <dgm:spPr/>
    </dgm:pt>
    <dgm:pt modelId="{2253D828-ADBD-4655-B5DB-DE559A33FB4A}" type="pres">
      <dgm:prSet presAssocID="{FB060302-6096-4059-AA7C-3D9106258777}" presName="circle3" presStyleLbl="node1" presStyleIdx="2" presStyleCnt="6"/>
      <dgm:spPr/>
    </dgm:pt>
    <dgm:pt modelId="{046A5807-F565-4845-BEF8-BEB29A59EA14}" type="pres">
      <dgm:prSet presAssocID="{FB060302-6096-4059-AA7C-3D9106258777}" presName="c3text" presStyleLbl="node1" presStyleIdx="2" presStyleCnt="6">
        <dgm:presLayoutVars>
          <dgm:bulletEnabled val="1"/>
        </dgm:presLayoutVars>
      </dgm:prSet>
      <dgm:spPr/>
    </dgm:pt>
    <dgm:pt modelId="{C17CDBDB-B3D4-45CC-AEFD-715DE3FB8B65}" type="pres">
      <dgm:prSet presAssocID="{FB060302-6096-4059-AA7C-3D9106258777}" presName="comp4" presStyleCnt="0"/>
      <dgm:spPr/>
    </dgm:pt>
    <dgm:pt modelId="{DDE99A4F-1233-42E6-BD50-C301A1935792}" type="pres">
      <dgm:prSet presAssocID="{FB060302-6096-4059-AA7C-3D9106258777}" presName="circle4" presStyleLbl="node1" presStyleIdx="3" presStyleCnt="6"/>
      <dgm:spPr/>
    </dgm:pt>
    <dgm:pt modelId="{C1C4467D-8157-465D-B96E-010F75706206}" type="pres">
      <dgm:prSet presAssocID="{FB060302-6096-4059-AA7C-3D9106258777}" presName="c4text" presStyleLbl="node1" presStyleIdx="3" presStyleCnt="6">
        <dgm:presLayoutVars>
          <dgm:bulletEnabled val="1"/>
        </dgm:presLayoutVars>
      </dgm:prSet>
      <dgm:spPr/>
    </dgm:pt>
    <dgm:pt modelId="{4F49EC71-DB16-475D-BF54-055113D42D03}" type="pres">
      <dgm:prSet presAssocID="{FB060302-6096-4059-AA7C-3D9106258777}" presName="comp5" presStyleCnt="0"/>
      <dgm:spPr/>
    </dgm:pt>
    <dgm:pt modelId="{F6D411EE-747E-4603-8174-4011E92533D4}" type="pres">
      <dgm:prSet presAssocID="{FB060302-6096-4059-AA7C-3D9106258777}" presName="circle5" presStyleLbl="node1" presStyleIdx="4" presStyleCnt="6"/>
      <dgm:spPr/>
    </dgm:pt>
    <dgm:pt modelId="{1A72F903-E240-4B83-87A2-E04E57702D34}" type="pres">
      <dgm:prSet presAssocID="{FB060302-6096-4059-AA7C-3D9106258777}" presName="c5text" presStyleLbl="node1" presStyleIdx="4" presStyleCnt="6">
        <dgm:presLayoutVars>
          <dgm:bulletEnabled val="1"/>
        </dgm:presLayoutVars>
      </dgm:prSet>
      <dgm:spPr/>
    </dgm:pt>
    <dgm:pt modelId="{A086839F-18E3-4984-ACE2-B23E9A9FF6F7}" type="pres">
      <dgm:prSet presAssocID="{FB060302-6096-4059-AA7C-3D9106258777}" presName="comp6" presStyleCnt="0"/>
      <dgm:spPr/>
    </dgm:pt>
    <dgm:pt modelId="{071B1237-9827-448B-86F9-2FAEF8F67637}" type="pres">
      <dgm:prSet presAssocID="{FB060302-6096-4059-AA7C-3D9106258777}" presName="circle6" presStyleLbl="node1" presStyleIdx="5" presStyleCnt="6"/>
      <dgm:spPr/>
    </dgm:pt>
    <dgm:pt modelId="{A97E4365-BB10-47D8-9340-57F71F4EC731}" type="pres">
      <dgm:prSet presAssocID="{FB060302-6096-4059-AA7C-3D9106258777}" presName="c6text" presStyleLbl="node1" presStyleIdx="5" presStyleCnt="6">
        <dgm:presLayoutVars>
          <dgm:bulletEnabled val="1"/>
        </dgm:presLayoutVars>
      </dgm:prSet>
      <dgm:spPr/>
    </dgm:pt>
  </dgm:ptLst>
  <dgm:cxnLst>
    <dgm:cxn modelId="{762CE601-2151-4FEF-AACB-B538C61C65B4}" type="presOf" srcId="{9785DE47-FCEE-4C5E-9EEF-A1750F10B82D}" destId="{046A5807-F565-4845-BEF8-BEB29A59EA14}" srcOrd="1" destOrd="0" presId="urn:microsoft.com/office/officeart/2005/8/layout/venn2"/>
    <dgm:cxn modelId="{BF322012-3624-493F-89D9-D5DB111B3654}" type="presOf" srcId="{995B5E3A-82B7-4357-AB6E-62DAA3AE1622}" destId="{9E4B0345-78E7-4C13-B4BB-4AE765C2C47C}" srcOrd="0" destOrd="0" presId="urn:microsoft.com/office/officeart/2005/8/layout/venn2"/>
    <dgm:cxn modelId="{DE481E21-BCD2-4A96-AE70-B22368BB8909}" srcId="{FB060302-6096-4059-AA7C-3D9106258777}" destId="{6846DE6A-E855-4FF0-9367-6BCE3D27E209}" srcOrd="0" destOrd="0" parTransId="{EF6D379E-8A0A-4DC6-AB6A-194317CC96D0}" sibTransId="{9A719B98-2600-4E6F-8207-C54618F1BB57}"/>
    <dgm:cxn modelId="{550A332E-5E61-4EDA-B289-6DEBFDAC0CBF}" type="presOf" srcId="{DC84A507-ADAF-4C47-9530-D7A3C7413D24}" destId="{C1C4467D-8157-465D-B96E-010F75706206}" srcOrd="1" destOrd="0" presId="urn:microsoft.com/office/officeart/2005/8/layout/venn2"/>
    <dgm:cxn modelId="{2DE37535-C4B0-4115-8DAA-40F944A817F3}" type="presOf" srcId="{DC84A507-ADAF-4C47-9530-D7A3C7413D24}" destId="{DDE99A4F-1233-42E6-BD50-C301A1935792}" srcOrd="0" destOrd="0" presId="urn:microsoft.com/office/officeart/2005/8/layout/venn2"/>
    <dgm:cxn modelId="{B93B9F5D-A678-475D-A400-CC65C45A0657}" srcId="{FB060302-6096-4059-AA7C-3D9106258777}" destId="{995B5E3A-82B7-4357-AB6E-62DAA3AE1622}" srcOrd="1" destOrd="0" parTransId="{D6E6EE61-7657-4829-9BED-C7BA7902B381}" sibTransId="{5AD21FB7-7904-410B-80EA-4E1AE833C38C}"/>
    <dgm:cxn modelId="{1971CE63-F6EA-410D-8987-52094A8180DE}" type="presOf" srcId="{822BC994-A54B-4FA6-A26A-F4BDEF44EC8E}" destId="{071B1237-9827-448B-86F9-2FAEF8F67637}" srcOrd="0" destOrd="0" presId="urn:microsoft.com/office/officeart/2005/8/layout/venn2"/>
    <dgm:cxn modelId="{7F6F0246-6D5F-4501-B39E-23FF296B6C5E}" srcId="{FB060302-6096-4059-AA7C-3D9106258777}" destId="{D567C41F-F20D-40FA-A432-7F845E3759E9}" srcOrd="4" destOrd="0" parTransId="{395DB4FB-D337-42EE-9730-1258B6AB1EDB}" sibTransId="{4500CCE5-A91B-4C59-ACFC-5DE475331E53}"/>
    <dgm:cxn modelId="{B825EB6C-47EA-407E-A1FD-5B27AE7ED5D8}" srcId="{FB060302-6096-4059-AA7C-3D9106258777}" destId="{822BC994-A54B-4FA6-A26A-F4BDEF44EC8E}" srcOrd="5" destOrd="0" parTransId="{A55CF1CA-B27E-4D9F-B56B-A560A4217E15}" sibTransId="{45251DA5-C7A8-41D1-BC15-B212CF4DE04D}"/>
    <dgm:cxn modelId="{FE6B3852-70B7-4AE2-AB58-7F6DBDC9FFD4}" type="presOf" srcId="{995B5E3A-82B7-4357-AB6E-62DAA3AE1622}" destId="{7A795F0A-51CA-48FA-B8AF-B1097C5BA2E9}" srcOrd="1" destOrd="0" presId="urn:microsoft.com/office/officeart/2005/8/layout/venn2"/>
    <dgm:cxn modelId="{F4DFAC7D-525B-4AA9-BD87-30130D41608A}" type="presOf" srcId="{9785DE47-FCEE-4C5E-9EEF-A1750F10B82D}" destId="{2253D828-ADBD-4655-B5DB-DE559A33FB4A}" srcOrd="0" destOrd="0" presId="urn:microsoft.com/office/officeart/2005/8/layout/venn2"/>
    <dgm:cxn modelId="{0614E77D-1C77-414D-81C9-74AC3573C394}" type="presOf" srcId="{6846DE6A-E855-4FF0-9367-6BCE3D27E209}" destId="{3651BA53-76C6-4F27-8F16-F981139A850C}" srcOrd="1" destOrd="0" presId="urn:microsoft.com/office/officeart/2005/8/layout/venn2"/>
    <dgm:cxn modelId="{2EA0E593-68E9-41C5-B4E4-9011F22E416F}" srcId="{FB060302-6096-4059-AA7C-3D9106258777}" destId="{DC84A507-ADAF-4C47-9530-D7A3C7413D24}" srcOrd="3" destOrd="0" parTransId="{A9EFBA2D-21CC-4F09-8DB2-E006D371F5EB}" sibTransId="{110E74E4-DDC8-4249-B18A-4A0F398EB0D4}"/>
    <dgm:cxn modelId="{F04B24BF-80E6-4D64-8357-D1909FB725CE}" type="presOf" srcId="{D567C41F-F20D-40FA-A432-7F845E3759E9}" destId="{F6D411EE-747E-4603-8174-4011E92533D4}" srcOrd="0" destOrd="0" presId="urn:microsoft.com/office/officeart/2005/8/layout/venn2"/>
    <dgm:cxn modelId="{966505C7-3382-438E-8A04-7C719EE2AFE8}" type="presOf" srcId="{FB060302-6096-4059-AA7C-3D9106258777}" destId="{2C4921F5-15F1-4620-B85F-4C43A7A18A5C}" srcOrd="0" destOrd="0" presId="urn:microsoft.com/office/officeart/2005/8/layout/venn2"/>
    <dgm:cxn modelId="{452053CE-C88E-455A-85B3-5737A82BFDEA}" type="presOf" srcId="{D567C41F-F20D-40FA-A432-7F845E3759E9}" destId="{1A72F903-E240-4B83-87A2-E04E57702D34}" srcOrd="1" destOrd="0" presId="urn:microsoft.com/office/officeart/2005/8/layout/venn2"/>
    <dgm:cxn modelId="{28CA8CD0-5499-4BFC-90D3-5D744645DD54}" type="presOf" srcId="{822BC994-A54B-4FA6-A26A-F4BDEF44EC8E}" destId="{A97E4365-BB10-47D8-9340-57F71F4EC731}" srcOrd="1" destOrd="0" presId="urn:microsoft.com/office/officeart/2005/8/layout/venn2"/>
    <dgm:cxn modelId="{95FCF1EB-4E0F-4F6B-ACB8-E7907312DA26}" type="presOf" srcId="{6846DE6A-E855-4FF0-9367-6BCE3D27E209}" destId="{F30424B2-F9C4-46FD-85F2-395A6A27046A}" srcOrd="0" destOrd="0" presId="urn:microsoft.com/office/officeart/2005/8/layout/venn2"/>
    <dgm:cxn modelId="{551029F5-FFE9-4397-9020-61D876E9296B}" srcId="{FB060302-6096-4059-AA7C-3D9106258777}" destId="{9785DE47-FCEE-4C5E-9EEF-A1750F10B82D}" srcOrd="2" destOrd="0" parTransId="{E7650D27-162D-4AD7-92BA-9D0A39516800}" sibTransId="{DCD661F0-B489-4C41-B0F4-9A5A9B454178}"/>
    <dgm:cxn modelId="{8E58623B-6A5F-4663-82D6-39A486D558A2}" type="presParOf" srcId="{2C4921F5-15F1-4620-B85F-4C43A7A18A5C}" destId="{D5D14FC5-84CC-4E59-A944-ABCF4F0FF5B6}" srcOrd="0" destOrd="0" presId="urn:microsoft.com/office/officeart/2005/8/layout/venn2"/>
    <dgm:cxn modelId="{DE2BE90F-76AB-48B3-93DA-536070A78AC9}" type="presParOf" srcId="{D5D14FC5-84CC-4E59-A944-ABCF4F0FF5B6}" destId="{F30424B2-F9C4-46FD-85F2-395A6A27046A}" srcOrd="0" destOrd="0" presId="urn:microsoft.com/office/officeart/2005/8/layout/venn2"/>
    <dgm:cxn modelId="{1F968F94-D631-46AB-9E57-2A4FC6FAF5E4}" type="presParOf" srcId="{D5D14FC5-84CC-4E59-A944-ABCF4F0FF5B6}" destId="{3651BA53-76C6-4F27-8F16-F981139A850C}" srcOrd="1" destOrd="0" presId="urn:microsoft.com/office/officeart/2005/8/layout/venn2"/>
    <dgm:cxn modelId="{2FE053BD-3523-47B0-994A-583F61AB11E1}" type="presParOf" srcId="{2C4921F5-15F1-4620-B85F-4C43A7A18A5C}" destId="{76CCD464-6D6F-46AD-8F17-D8CCE5F68111}" srcOrd="1" destOrd="0" presId="urn:microsoft.com/office/officeart/2005/8/layout/venn2"/>
    <dgm:cxn modelId="{66B00694-6F70-4DBA-AA69-6D9728F22E7C}" type="presParOf" srcId="{76CCD464-6D6F-46AD-8F17-D8CCE5F68111}" destId="{9E4B0345-78E7-4C13-B4BB-4AE765C2C47C}" srcOrd="0" destOrd="0" presId="urn:microsoft.com/office/officeart/2005/8/layout/venn2"/>
    <dgm:cxn modelId="{1D63C8CC-1974-42F9-BAAD-839F8D591893}" type="presParOf" srcId="{76CCD464-6D6F-46AD-8F17-D8CCE5F68111}" destId="{7A795F0A-51CA-48FA-B8AF-B1097C5BA2E9}" srcOrd="1" destOrd="0" presId="urn:microsoft.com/office/officeart/2005/8/layout/venn2"/>
    <dgm:cxn modelId="{3500CD6A-CDA6-422B-87DF-F31E3532A798}" type="presParOf" srcId="{2C4921F5-15F1-4620-B85F-4C43A7A18A5C}" destId="{DC3DBEC1-FE3A-4429-A212-F3B4E364FE54}" srcOrd="2" destOrd="0" presId="urn:microsoft.com/office/officeart/2005/8/layout/venn2"/>
    <dgm:cxn modelId="{880B35B2-6FC3-467B-A764-9C9432D4F0CF}" type="presParOf" srcId="{DC3DBEC1-FE3A-4429-A212-F3B4E364FE54}" destId="{2253D828-ADBD-4655-B5DB-DE559A33FB4A}" srcOrd="0" destOrd="0" presId="urn:microsoft.com/office/officeart/2005/8/layout/venn2"/>
    <dgm:cxn modelId="{B7623049-BF30-43DD-BC3A-9FD358D5E54F}" type="presParOf" srcId="{DC3DBEC1-FE3A-4429-A212-F3B4E364FE54}" destId="{046A5807-F565-4845-BEF8-BEB29A59EA14}" srcOrd="1" destOrd="0" presId="urn:microsoft.com/office/officeart/2005/8/layout/venn2"/>
    <dgm:cxn modelId="{61B11FC4-C72E-4D1A-8D28-D71C4D9DC0FF}" type="presParOf" srcId="{2C4921F5-15F1-4620-B85F-4C43A7A18A5C}" destId="{C17CDBDB-B3D4-45CC-AEFD-715DE3FB8B65}" srcOrd="3" destOrd="0" presId="urn:microsoft.com/office/officeart/2005/8/layout/venn2"/>
    <dgm:cxn modelId="{60DC9529-D8B7-4A98-AE2A-5BD550A4B87E}" type="presParOf" srcId="{C17CDBDB-B3D4-45CC-AEFD-715DE3FB8B65}" destId="{DDE99A4F-1233-42E6-BD50-C301A1935792}" srcOrd="0" destOrd="0" presId="urn:microsoft.com/office/officeart/2005/8/layout/venn2"/>
    <dgm:cxn modelId="{EB259A13-3B27-4AD0-A7B5-D44F1C302364}" type="presParOf" srcId="{C17CDBDB-B3D4-45CC-AEFD-715DE3FB8B65}" destId="{C1C4467D-8157-465D-B96E-010F75706206}" srcOrd="1" destOrd="0" presId="urn:microsoft.com/office/officeart/2005/8/layout/venn2"/>
    <dgm:cxn modelId="{FDBF80EA-431D-40E5-ACE5-C91F8A7DF0D9}" type="presParOf" srcId="{2C4921F5-15F1-4620-B85F-4C43A7A18A5C}" destId="{4F49EC71-DB16-475D-BF54-055113D42D03}" srcOrd="4" destOrd="0" presId="urn:microsoft.com/office/officeart/2005/8/layout/venn2"/>
    <dgm:cxn modelId="{6DE66601-1985-4BC6-A546-EA162531789E}" type="presParOf" srcId="{4F49EC71-DB16-475D-BF54-055113D42D03}" destId="{F6D411EE-747E-4603-8174-4011E92533D4}" srcOrd="0" destOrd="0" presId="urn:microsoft.com/office/officeart/2005/8/layout/venn2"/>
    <dgm:cxn modelId="{2786A4A8-CC77-48C8-9C9D-86D3E7BD3BD0}" type="presParOf" srcId="{4F49EC71-DB16-475D-BF54-055113D42D03}" destId="{1A72F903-E240-4B83-87A2-E04E57702D34}" srcOrd="1" destOrd="0" presId="urn:microsoft.com/office/officeart/2005/8/layout/venn2"/>
    <dgm:cxn modelId="{39CF6DDB-81ED-4D36-A72D-F5D99FFE7D9B}" type="presParOf" srcId="{2C4921F5-15F1-4620-B85F-4C43A7A18A5C}" destId="{A086839F-18E3-4984-ACE2-B23E9A9FF6F7}" srcOrd="5" destOrd="0" presId="urn:microsoft.com/office/officeart/2005/8/layout/venn2"/>
    <dgm:cxn modelId="{E8F50895-E7C7-4243-85D1-D72FD64ECA15}" type="presParOf" srcId="{A086839F-18E3-4984-ACE2-B23E9A9FF6F7}" destId="{071B1237-9827-448B-86F9-2FAEF8F67637}" srcOrd="0" destOrd="0" presId="urn:microsoft.com/office/officeart/2005/8/layout/venn2"/>
    <dgm:cxn modelId="{2AC4311A-3E85-4474-9F36-BBAF66A8D3FD}" type="presParOf" srcId="{A086839F-18E3-4984-ACE2-B23E9A9FF6F7}" destId="{A97E4365-BB10-47D8-9340-57F71F4EC731}"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424B2-F9C4-46FD-85F2-395A6A27046A}">
      <dsp:nvSpPr>
        <dsp:cNvPr id="0" name=""/>
        <dsp:cNvSpPr/>
      </dsp:nvSpPr>
      <dsp:spPr>
        <a:xfrm>
          <a:off x="1413892" y="0"/>
          <a:ext cx="5418667" cy="541866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n-CA" sz="900" kern="1200" dirty="0"/>
            <a:t>Globalization, neoliberalism &amp; New Public Management</a:t>
          </a:r>
        </a:p>
      </dsp:txBody>
      <dsp:txXfrm>
        <a:off x="3107225" y="270933"/>
        <a:ext cx="2032000" cy="541866"/>
      </dsp:txXfrm>
    </dsp:sp>
    <dsp:sp modelId="{9E4B0345-78E7-4C13-B4BB-4AE765C2C47C}">
      <dsp:nvSpPr>
        <dsp:cNvPr id="0" name=""/>
        <dsp:cNvSpPr/>
      </dsp:nvSpPr>
      <dsp:spPr>
        <a:xfrm>
          <a:off x="1761066" y="812800"/>
          <a:ext cx="4605866" cy="46058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n-CA" sz="900" kern="1200" dirty="0"/>
            <a:t>Canada as a colonial state &amp; issues of erasure</a:t>
          </a:r>
        </a:p>
      </dsp:txBody>
      <dsp:txXfrm>
        <a:off x="3070859" y="1077637"/>
        <a:ext cx="1986280" cy="529674"/>
      </dsp:txXfrm>
    </dsp:sp>
    <dsp:sp modelId="{2253D828-ADBD-4655-B5DB-DE559A33FB4A}">
      <dsp:nvSpPr>
        <dsp:cNvPr id="0" name=""/>
        <dsp:cNvSpPr/>
      </dsp:nvSpPr>
      <dsp:spPr>
        <a:xfrm>
          <a:off x="2167466" y="1625600"/>
          <a:ext cx="3793066" cy="37930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n-CA" sz="900" kern="1200" dirty="0"/>
            <a:t>Standardization of LBS policy</a:t>
          </a:r>
        </a:p>
      </dsp:txBody>
      <dsp:txXfrm>
        <a:off x="3082543" y="1887321"/>
        <a:ext cx="1962912" cy="523443"/>
      </dsp:txXfrm>
    </dsp:sp>
    <dsp:sp modelId="{DDE99A4F-1233-42E6-BD50-C301A1935792}">
      <dsp:nvSpPr>
        <dsp:cNvPr id="0" name=""/>
        <dsp:cNvSpPr/>
      </dsp:nvSpPr>
      <dsp:spPr>
        <a:xfrm>
          <a:off x="2573866" y="2438400"/>
          <a:ext cx="2980266" cy="29802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n-CA" sz="900" kern="1200" dirty="0"/>
            <a:t>Regional differences &amp;   </a:t>
          </a:r>
        </a:p>
        <a:p>
          <a:pPr marL="0" lvl="0" indent="0" algn="ctr" defTabSz="400050">
            <a:lnSpc>
              <a:spcPct val="90000"/>
            </a:lnSpc>
            <a:spcBef>
              <a:spcPct val="0"/>
            </a:spcBef>
            <a:spcAft>
              <a:spcPct val="35000"/>
            </a:spcAft>
            <a:buNone/>
          </a:pPr>
          <a:r>
            <a:rPr lang="en-CA" sz="900" kern="1200" dirty="0"/>
            <a:t>place-based development</a:t>
          </a:r>
        </a:p>
      </dsp:txBody>
      <dsp:txXfrm>
        <a:off x="3259327" y="2706624"/>
        <a:ext cx="1609344" cy="536448"/>
      </dsp:txXfrm>
    </dsp:sp>
    <dsp:sp modelId="{F6D411EE-747E-4603-8174-4011E92533D4}">
      <dsp:nvSpPr>
        <dsp:cNvPr id="0" name=""/>
        <dsp:cNvSpPr/>
      </dsp:nvSpPr>
      <dsp:spPr>
        <a:xfrm>
          <a:off x="2980266" y="3251200"/>
          <a:ext cx="2167466" cy="21674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n-CA" sz="900" kern="1200" dirty="0"/>
            <a:t>Pluralistic communities</a:t>
          </a:r>
        </a:p>
      </dsp:txBody>
      <dsp:txXfrm>
        <a:off x="3359573" y="3522133"/>
        <a:ext cx="1408853" cy="541866"/>
      </dsp:txXfrm>
    </dsp:sp>
    <dsp:sp modelId="{071B1237-9827-448B-86F9-2FAEF8F67637}">
      <dsp:nvSpPr>
        <dsp:cNvPr id="0" name=""/>
        <dsp:cNvSpPr/>
      </dsp:nvSpPr>
      <dsp:spPr>
        <a:xfrm>
          <a:off x="3386666" y="4064000"/>
          <a:ext cx="1354666" cy="13546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n-CA" sz="900" kern="1200" dirty="0"/>
            <a:t>Intersectionality</a:t>
          </a:r>
        </a:p>
      </dsp:txBody>
      <dsp:txXfrm>
        <a:off x="3585052" y="4402666"/>
        <a:ext cx="957894" cy="677333"/>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5/11/2018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5/11/2018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5/11/2018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5/11/2018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5/11/2018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5/11/2018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5/11/2018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5/11/2018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hdl.handle.net/1807/8730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sz="3600" b="1" dirty="0"/>
              <a:t>Neoliberal Conceptual Framing </a:t>
            </a:r>
            <a:br>
              <a:rPr lang="en-CA" sz="3600" b="1" dirty="0"/>
            </a:br>
            <a:r>
              <a:rPr lang="en-CA" sz="3600" b="1" dirty="0"/>
              <a:t>and the </a:t>
            </a:r>
            <a:br>
              <a:rPr lang="en-CA" sz="3600" b="1" dirty="0"/>
            </a:br>
            <a:r>
              <a:rPr lang="en-CA" sz="3600" b="1" dirty="0"/>
              <a:t>“Disappearing” </a:t>
            </a:r>
            <a:br>
              <a:rPr lang="en-CA" sz="3600" b="1" dirty="0"/>
            </a:br>
            <a:r>
              <a:rPr lang="en-CA" sz="3600" b="1" dirty="0"/>
              <a:t>of</a:t>
            </a:r>
            <a:br>
              <a:rPr lang="en-CA" sz="3600" b="1" dirty="0"/>
            </a:br>
            <a:r>
              <a:rPr lang="en-CA" sz="3600" b="1" dirty="0"/>
              <a:t>Marginalized Adults </a:t>
            </a:r>
            <a:br>
              <a:rPr lang="en-CA" sz="3600" b="1" dirty="0"/>
            </a:br>
            <a:r>
              <a:rPr lang="en-CA" sz="3600" b="1" dirty="0"/>
              <a:t>from </a:t>
            </a:r>
            <a:br>
              <a:rPr lang="en-CA" sz="3600" b="1" dirty="0"/>
            </a:br>
            <a:r>
              <a:rPr lang="en-CA" sz="3600" b="1" dirty="0"/>
              <a:t>the</a:t>
            </a:r>
            <a:r>
              <a:rPr lang="en-CA" sz="3600" dirty="0"/>
              <a:t> </a:t>
            </a:r>
            <a:r>
              <a:rPr lang="en-CA" sz="3600" b="1" dirty="0"/>
              <a:t>Basic Adult Education </a:t>
            </a:r>
            <a:br>
              <a:rPr lang="en-CA" sz="3600" b="1" dirty="0"/>
            </a:br>
            <a:r>
              <a:rPr lang="en-CA" sz="3600" b="1" dirty="0"/>
              <a:t>Learning Landscape in Ontario.</a:t>
            </a:r>
            <a:br>
              <a:rPr lang="en-CA" dirty="0"/>
            </a:br>
            <a:endParaRPr lang="en-CA" dirty="0"/>
          </a:p>
        </p:txBody>
      </p:sp>
      <p:sp>
        <p:nvSpPr>
          <p:cNvPr id="3" name="Text Placeholder 2"/>
          <p:cNvSpPr>
            <a:spLocks noGrp="1"/>
          </p:cNvSpPr>
          <p:nvPr>
            <p:ph type="body" idx="1"/>
          </p:nvPr>
        </p:nvSpPr>
        <p:spPr/>
        <p:txBody>
          <a:bodyPr>
            <a:normAutofit fontScale="92500" lnSpcReduction="20000"/>
          </a:bodyPr>
          <a:lstStyle/>
          <a:p>
            <a:r>
              <a:rPr lang="en-CA" dirty="0"/>
              <a:t>Festival of Literacies Presentation of PhD Research Results</a:t>
            </a:r>
          </a:p>
          <a:p>
            <a:r>
              <a:rPr lang="en-CA" dirty="0"/>
              <a:t>May 2018</a:t>
            </a:r>
          </a:p>
          <a:p>
            <a:r>
              <a:rPr lang="en-CA" dirty="0"/>
              <a:t>L. Wyper, PhD</a:t>
            </a:r>
          </a:p>
        </p:txBody>
      </p:sp>
    </p:spTree>
    <p:extLst>
      <p:ext uri="{BB962C8B-B14F-4D97-AF65-F5344CB8AC3E}">
        <p14:creationId xmlns:p14="http://schemas.microsoft.com/office/powerpoint/2010/main" val="3791451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01572" y="533400"/>
            <a:ext cx="10331577" cy="6108700"/>
          </a:xfrm>
        </p:spPr>
        <p:txBody>
          <a:bodyPr>
            <a:normAutofit/>
          </a:bodyPr>
          <a:lstStyle/>
          <a:p>
            <a:r>
              <a:rPr lang="en-CA" b="1" dirty="0"/>
              <a:t>Overarching Research Questions</a:t>
            </a:r>
          </a:p>
          <a:p>
            <a:endParaRPr lang="en-CA" b="1" dirty="0"/>
          </a:p>
          <a:p>
            <a:r>
              <a:rPr lang="en-CA" i="1" dirty="0"/>
              <a:t>1. What changes in practices have administrators/practitioners at LBS sites</a:t>
            </a:r>
          </a:p>
          <a:p>
            <a:r>
              <a:rPr lang="en-CA" i="1" dirty="0"/>
              <a:t>observed and how do they believe these changes are related to changes in</a:t>
            </a:r>
          </a:p>
          <a:p>
            <a:r>
              <a:rPr lang="en-CA" i="1" dirty="0"/>
              <a:t>provincial LBS policies?</a:t>
            </a:r>
          </a:p>
          <a:p>
            <a:endParaRPr lang="en-CA" i="1" dirty="0"/>
          </a:p>
          <a:p>
            <a:r>
              <a:rPr lang="en-CA" i="1" dirty="0"/>
              <a:t>2. How have the demographics of the students served changed? Are some</a:t>
            </a:r>
          </a:p>
          <a:p>
            <a:r>
              <a:rPr lang="en-CA" i="1" dirty="0"/>
              <a:t>subgroups of students served more or less frequently than before?</a:t>
            </a:r>
          </a:p>
          <a:p>
            <a:endParaRPr lang="en-CA" i="1" dirty="0"/>
          </a:p>
          <a:p>
            <a:r>
              <a:rPr lang="en-CA" i="1" dirty="0"/>
              <a:t>3. What strategies are staffs at LBS sites using to resist and/or mitigate </a:t>
            </a:r>
          </a:p>
          <a:p>
            <a:r>
              <a:rPr lang="en-CA" i="1" dirty="0"/>
              <a:t>the changes?</a:t>
            </a:r>
            <a:endParaRPr lang="en-CA" dirty="0"/>
          </a:p>
        </p:txBody>
      </p:sp>
    </p:spTree>
    <p:extLst>
      <p:ext uri="{BB962C8B-B14F-4D97-AF65-F5344CB8AC3E}">
        <p14:creationId xmlns:p14="http://schemas.microsoft.com/office/powerpoint/2010/main" val="1305825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65724" y="305181"/>
            <a:ext cx="10178626" cy="6238494"/>
          </a:xfrm>
        </p:spPr>
        <p:txBody>
          <a:bodyPr>
            <a:normAutofit/>
          </a:bodyPr>
          <a:lstStyle/>
          <a:p>
            <a:pPr algn="ctr"/>
            <a:r>
              <a:rPr lang="en-US" dirty="0"/>
              <a:t>Case Study with semi-structured interview scenarios or “vignettes”</a:t>
            </a:r>
            <a:r>
              <a:rPr lang="en-US" dirty="0">
                <a:solidFill>
                  <a:srgbClr val="FFFFFF"/>
                </a:solidFill>
              </a:rPr>
              <a:t> </a:t>
            </a:r>
          </a:p>
          <a:p>
            <a:pPr algn="ctr"/>
            <a:endParaRPr lang="en-US" dirty="0">
              <a:solidFill>
                <a:srgbClr val="FFFFFF"/>
              </a:solidFill>
            </a:endParaRPr>
          </a:p>
          <a:p>
            <a:pPr algn="ctr"/>
            <a:r>
              <a:rPr lang="en-US" dirty="0"/>
              <a:t>Sites picked: </a:t>
            </a:r>
          </a:p>
          <a:p>
            <a:endParaRPr lang="en-US" dirty="0"/>
          </a:p>
          <a:p>
            <a:pPr marL="68580" algn="ctr"/>
            <a:r>
              <a:rPr lang="en-US" dirty="0"/>
              <a:t>12 North by sector &amp; stream </a:t>
            </a:r>
          </a:p>
          <a:p>
            <a:pPr marL="68580" algn="ctr"/>
            <a:r>
              <a:rPr lang="en-US" dirty="0"/>
              <a:t>12 South by sector &amp; stream </a:t>
            </a:r>
          </a:p>
          <a:p>
            <a:pPr marL="68580" algn="ctr"/>
            <a:r>
              <a:rPr lang="en-US" dirty="0"/>
              <a:t>= 24 site administrators and/or practitioners</a:t>
            </a:r>
          </a:p>
          <a:p>
            <a:pPr marL="68580"/>
            <a:endParaRPr lang="en-US" dirty="0"/>
          </a:p>
          <a:p>
            <a:pPr algn="ctr"/>
            <a:r>
              <a:rPr lang="en-US" dirty="0"/>
              <a:t>Comparative North vs South component defined by Literacy Network designation </a:t>
            </a:r>
          </a:p>
          <a:p>
            <a:endParaRPr lang="en-US" dirty="0"/>
          </a:p>
          <a:p>
            <a:pPr algn="ctr"/>
            <a:r>
              <a:rPr lang="en-US" dirty="0"/>
              <a:t>In the end 22 interviews were done representing the 24 sites </a:t>
            </a:r>
          </a:p>
          <a:p>
            <a:pPr algn="ctr"/>
            <a:endParaRPr lang="en-US" dirty="0"/>
          </a:p>
          <a:p>
            <a:pPr algn="ctr"/>
            <a:r>
              <a:rPr lang="en-US" dirty="0"/>
              <a:t>*</a:t>
            </a:r>
            <a:r>
              <a:rPr lang="en-US" i="1" dirty="0"/>
              <a:t>but in fact </a:t>
            </a:r>
            <a:r>
              <a:rPr lang="en-US" dirty="0"/>
              <a:t>as </a:t>
            </a:r>
            <a:r>
              <a:rPr lang="en-US" i="1" dirty="0"/>
              <a:t>site administrators often represent many sites interviewees actually represent approximately 50 LBS sites.</a:t>
            </a:r>
          </a:p>
          <a:p>
            <a:pPr algn="ctr"/>
            <a:endParaRPr lang="en-US" dirty="0"/>
          </a:p>
          <a:p>
            <a:endParaRPr lang="en-CA" dirty="0"/>
          </a:p>
        </p:txBody>
      </p:sp>
    </p:spTree>
    <p:extLst>
      <p:ext uri="{BB962C8B-B14F-4D97-AF65-F5344CB8AC3E}">
        <p14:creationId xmlns:p14="http://schemas.microsoft.com/office/powerpoint/2010/main" val="4023675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0051" y="0"/>
            <a:ext cx="13173347" cy="5539701"/>
          </a:xfrm>
          <a:prstGeom prst="rect">
            <a:avLst/>
          </a:prstGeom>
        </p:spPr>
      </p:pic>
    </p:spTree>
    <p:extLst>
      <p:ext uri="{BB962C8B-B14F-4D97-AF65-F5344CB8AC3E}">
        <p14:creationId xmlns:p14="http://schemas.microsoft.com/office/powerpoint/2010/main" val="1439219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Scenario one</a:t>
            </a:r>
          </a:p>
        </p:txBody>
      </p:sp>
      <p:sp>
        <p:nvSpPr>
          <p:cNvPr id="3" name="Content Placeholder 2"/>
          <p:cNvSpPr>
            <a:spLocks noGrp="1"/>
          </p:cNvSpPr>
          <p:nvPr>
            <p:ph idx="1"/>
          </p:nvPr>
        </p:nvSpPr>
        <p:spPr/>
        <p:txBody>
          <a:bodyPr/>
          <a:lstStyle/>
          <a:p>
            <a:pPr marL="0" indent="0" algn="ctr">
              <a:buNone/>
            </a:pPr>
            <a:r>
              <a:rPr lang="en-US" sz="2800" dirty="0"/>
              <a:t>An English as a Second Language (ESL) student seeks out LBS service at your site for an employment-based class you are running. They are presently receiving ESL lessons in an ESL program funded by the Ministry of Citizenship and Immigration (MCI). They were assessed in their ESL program as a Canadian Language Benchmark (CLB) 4. </a:t>
            </a:r>
          </a:p>
          <a:p>
            <a:pPr marL="68580" indent="0">
              <a:buNone/>
            </a:pPr>
            <a:endParaRPr lang="en-US" sz="2800" dirty="0"/>
          </a:p>
          <a:p>
            <a:pPr marL="68580" indent="0" algn="ctr">
              <a:buNone/>
            </a:pPr>
            <a:r>
              <a:rPr lang="en-US" sz="2800" dirty="0"/>
              <a:t>What would you do?</a:t>
            </a:r>
            <a:endParaRPr lang="en-CA" sz="2800" dirty="0"/>
          </a:p>
          <a:p>
            <a:endParaRPr lang="en-CA" dirty="0"/>
          </a:p>
        </p:txBody>
      </p:sp>
    </p:spTree>
    <p:extLst>
      <p:ext uri="{BB962C8B-B14F-4D97-AF65-F5344CB8AC3E}">
        <p14:creationId xmlns:p14="http://schemas.microsoft.com/office/powerpoint/2010/main" val="3491430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Scenario two</a:t>
            </a:r>
          </a:p>
        </p:txBody>
      </p:sp>
      <p:sp>
        <p:nvSpPr>
          <p:cNvPr id="3" name="Rectangle 2"/>
          <p:cNvSpPr/>
          <p:nvPr/>
        </p:nvSpPr>
        <p:spPr>
          <a:xfrm>
            <a:off x="1663700" y="2093976"/>
            <a:ext cx="8166100" cy="3970318"/>
          </a:xfrm>
          <a:prstGeom prst="rect">
            <a:avLst/>
          </a:prstGeom>
        </p:spPr>
        <p:txBody>
          <a:bodyPr wrap="square">
            <a:spAutoFit/>
          </a:bodyPr>
          <a:lstStyle/>
          <a:p>
            <a:pPr algn="ctr"/>
            <a:r>
              <a:rPr lang="en-US" sz="2800" dirty="0"/>
              <a:t>An adult comes in (with their worker, from a community based agency that supports developmentally delayed adults live independently) and seeks out LBS service at your site to learn to read and make change. On assessment you find they cannot write their name or recognize numbers to twenty. </a:t>
            </a:r>
          </a:p>
          <a:p>
            <a:pPr marL="68580" indent="0" algn="ctr">
              <a:buNone/>
            </a:pPr>
            <a:endParaRPr lang="en-US" sz="2800" dirty="0"/>
          </a:p>
          <a:p>
            <a:pPr marL="68580" indent="0" algn="ctr">
              <a:buNone/>
            </a:pPr>
            <a:r>
              <a:rPr lang="en-US" sz="2800" dirty="0"/>
              <a:t>What would you do?</a:t>
            </a:r>
            <a:endParaRPr lang="en-CA" sz="2800" dirty="0"/>
          </a:p>
        </p:txBody>
      </p:sp>
    </p:spTree>
    <p:extLst>
      <p:ext uri="{BB962C8B-B14F-4D97-AF65-F5344CB8AC3E}">
        <p14:creationId xmlns:p14="http://schemas.microsoft.com/office/powerpoint/2010/main" val="1910701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Scenario three</a:t>
            </a:r>
          </a:p>
        </p:txBody>
      </p:sp>
      <p:sp>
        <p:nvSpPr>
          <p:cNvPr id="3" name="Rectangle 2"/>
          <p:cNvSpPr/>
          <p:nvPr/>
        </p:nvSpPr>
        <p:spPr>
          <a:xfrm>
            <a:off x="1384300" y="1905000"/>
            <a:ext cx="9169400" cy="3108543"/>
          </a:xfrm>
          <a:prstGeom prst="rect">
            <a:avLst/>
          </a:prstGeom>
        </p:spPr>
        <p:txBody>
          <a:bodyPr wrap="square">
            <a:spAutoFit/>
          </a:bodyPr>
          <a:lstStyle/>
          <a:p>
            <a:pPr algn="ctr"/>
            <a:r>
              <a:rPr lang="en-US" sz="2800" dirty="0"/>
              <a:t>A senior aged 67, from the community seeks out LBS service at your site for computer upgrading. They just want to learn how to turn a computer on, use a mouse, serf the Internet a bit, and learn how to use their iPad to connect with grandchildren across the country. </a:t>
            </a:r>
          </a:p>
          <a:p>
            <a:pPr marL="68580" indent="0" algn="ctr">
              <a:buNone/>
            </a:pPr>
            <a:endParaRPr lang="en-US" sz="2800" dirty="0"/>
          </a:p>
          <a:p>
            <a:pPr marL="68580" indent="0" algn="ctr">
              <a:buNone/>
            </a:pPr>
            <a:r>
              <a:rPr lang="en-US" sz="2800" dirty="0"/>
              <a:t>What would you do?</a:t>
            </a:r>
            <a:endParaRPr lang="en-CA" sz="2800" dirty="0"/>
          </a:p>
        </p:txBody>
      </p:sp>
    </p:spTree>
    <p:extLst>
      <p:ext uri="{BB962C8B-B14F-4D97-AF65-F5344CB8AC3E}">
        <p14:creationId xmlns:p14="http://schemas.microsoft.com/office/powerpoint/2010/main" val="4246054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Scenario four</a:t>
            </a:r>
          </a:p>
        </p:txBody>
      </p:sp>
      <p:sp>
        <p:nvSpPr>
          <p:cNvPr id="3" name="Rectangle 2"/>
          <p:cNvSpPr/>
          <p:nvPr/>
        </p:nvSpPr>
        <p:spPr>
          <a:xfrm>
            <a:off x="1473200" y="1981200"/>
            <a:ext cx="9067800" cy="4154984"/>
          </a:xfrm>
          <a:prstGeom prst="rect">
            <a:avLst/>
          </a:prstGeom>
        </p:spPr>
        <p:txBody>
          <a:bodyPr wrap="square">
            <a:spAutoFit/>
          </a:bodyPr>
          <a:lstStyle/>
          <a:p>
            <a:pPr algn="ctr"/>
            <a:r>
              <a:rPr lang="en-US" sz="2400" dirty="0"/>
              <a:t>An adult comes in (with their worker, from a community based agency that supports adults transitioning from incarceration to living independently again) and seeks out LBS service at your site to upgrade before going on for their OSSD. You are familiar with this learner as they were at your agency years ago. Their past attendance was extremely irregular, they had addictions challenges, they eventually just did not come back, and you could not reach them for follow-up as their number had been out of service at the time. </a:t>
            </a:r>
          </a:p>
          <a:p>
            <a:pPr algn="ctr"/>
            <a:endParaRPr lang="en-US" sz="2400" dirty="0"/>
          </a:p>
          <a:p>
            <a:pPr marL="68580" indent="0" algn="ctr">
              <a:buNone/>
            </a:pPr>
            <a:r>
              <a:rPr lang="en-US" sz="2400" dirty="0"/>
              <a:t>What would you do?</a:t>
            </a:r>
            <a:endParaRPr lang="en-CA" sz="2400" dirty="0"/>
          </a:p>
        </p:txBody>
      </p:sp>
    </p:spTree>
    <p:extLst>
      <p:ext uri="{BB962C8B-B14F-4D97-AF65-F5344CB8AC3E}">
        <p14:creationId xmlns:p14="http://schemas.microsoft.com/office/powerpoint/2010/main" val="2275624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85924" y="332405"/>
            <a:ext cx="8772525" cy="6226996"/>
          </a:xfrm>
          <a:prstGeom prst="rect">
            <a:avLst/>
          </a:prstGeom>
        </p:spPr>
      </p:pic>
    </p:spTree>
    <p:extLst>
      <p:ext uri="{BB962C8B-B14F-4D97-AF65-F5344CB8AC3E}">
        <p14:creationId xmlns:p14="http://schemas.microsoft.com/office/powerpoint/2010/main" val="2565357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31900" y="12088"/>
            <a:ext cx="9169400" cy="6845912"/>
          </a:xfrm>
          <a:prstGeom prst="rect">
            <a:avLst/>
          </a:prstGeom>
        </p:spPr>
      </p:pic>
    </p:spTree>
    <p:extLst>
      <p:ext uri="{BB962C8B-B14F-4D97-AF65-F5344CB8AC3E}">
        <p14:creationId xmlns:p14="http://schemas.microsoft.com/office/powerpoint/2010/main" val="3988303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94324" y="333755"/>
            <a:ext cx="10197676" cy="3923919"/>
          </a:xfrm>
        </p:spPr>
        <p:txBody>
          <a:bodyPr>
            <a:noAutofit/>
          </a:bodyPr>
          <a:lstStyle/>
          <a:p>
            <a:pPr algn="ctr"/>
            <a:r>
              <a:rPr lang="en-US" sz="3200" u="sng" dirty="0"/>
              <a:t>Spectrum of ESL scenario responses:</a:t>
            </a:r>
            <a:br>
              <a:rPr lang="en-US" sz="3200" dirty="0"/>
            </a:br>
            <a:br>
              <a:rPr lang="en-US" sz="3200" dirty="0"/>
            </a:br>
            <a:br>
              <a:rPr lang="en-US" sz="3200" dirty="0"/>
            </a:br>
            <a:r>
              <a:rPr lang="en-US" sz="3200" dirty="0"/>
              <a:t>From</a:t>
            </a:r>
            <a:br>
              <a:rPr lang="en-US" sz="3200" dirty="0"/>
            </a:br>
            <a:br>
              <a:rPr lang="en-US" sz="3200" dirty="0"/>
            </a:br>
            <a:r>
              <a:rPr lang="en-US" sz="3200" i="1" dirty="0">
                <a:latin typeface="American Typewriter"/>
                <a:cs typeface="American Typewriter"/>
              </a:rPr>
              <a:t>“I would have to refer them back; in order to eligible for our programs they have to be Canadian Language Benchmark six.”</a:t>
            </a:r>
            <a:br>
              <a:rPr lang="en-CA" sz="3200" i="1" dirty="0">
                <a:latin typeface="American Typewriter"/>
                <a:cs typeface="American Typewriter"/>
              </a:rPr>
            </a:br>
            <a:br>
              <a:rPr lang="en-US" sz="3200" dirty="0"/>
            </a:br>
            <a:r>
              <a:rPr lang="en-US" sz="3200" dirty="0"/>
              <a:t>To</a:t>
            </a:r>
            <a:br>
              <a:rPr lang="en-US" sz="3200" dirty="0"/>
            </a:br>
            <a:br>
              <a:rPr lang="en-US" sz="3200" dirty="0"/>
            </a:br>
            <a:r>
              <a:rPr lang="en-US" sz="3200" i="1" dirty="0">
                <a:latin typeface="American Typewriter"/>
                <a:cs typeface="American Typewriter"/>
              </a:rPr>
              <a:t>“We are going to serve our community”</a:t>
            </a:r>
            <a:br>
              <a:rPr lang="en-US" sz="3200" dirty="0"/>
            </a:br>
            <a:endParaRPr lang="en-CA" sz="3200" dirty="0"/>
          </a:p>
        </p:txBody>
      </p:sp>
    </p:spTree>
    <p:extLst>
      <p:ext uri="{BB962C8B-B14F-4D97-AF65-F5344CB8AC3E}">
        <p14:creationId xmlns:p14="http://schemas.microsoft.com/office/powerpoint/2010/main" val="2080081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68500" y="190500"/>
            <a:ext cx="10109200" cy="6667499"/>
          </a:xfrm>
        </p:spPr>
        <p:txBody>
          <a:bodyPr>
            <a:normAutofit fontScale="92500" lnSpcReduction="10000"/>
          </a:bodyPr>
          <a:lstStyle/>
          <a:p>
            <a:pPr marL="342900" indent="-342900">
              <a:buFont typeface="Arial" panose="020B0604020202020204" pitchFamily="34" charset="0"/>
              <a:buChar char="•"/>
            </a:pPr>
            <a:r>
              <a:rPr lang="en-US" dirty="0"/>
              <a:t>Started in Health Care in Ontario: educating midwifery clients &amp; university students as a clinical preceptor</a:t>
            </a:r>
          </a:p>
          <a:p>
            <a:pPr marL="342900" indent="-342900">
              <a:buFont typeface="Arial" panose="020B0604020202020204" pitchFamily="34" charset="0"/>
              <a:buChar char="•"/>
            </a:pPr>
            <a:r>
              <a:rPr lang="en-US" dirty="0"/>
              <a:t>One of the College of Midwives of Manitoba’s PLAR Supervisor for previous registered midwife from other countries</a:t>
            </a:r>
          </a:p>
          <a:p>
            <a:pPr marL="342900" indent="-342900">
              <a:buFont typeface="Arial" panose="020B0604020202020204" pitchFamily="34" charset="0"/>
              <a:buChar char="•"/>
            </a:pPr>
            <a:r>
              <a:rPr lang="en-US" dirty="0"/>
              <a:t>Moved to ‘teaching’ when I started my own family: community level, then elementary, now adult non-credit for past ten years – Literacy and Basic Skills (LBS) practitioner and now Program Coordinator: LBS and English as a Second Language (ESL) programs</a:t>
            </a:r>
          </a:p>
          <a:p>
            <a:pPr marL="342900" indent="-342900">
              <a:buFont typeface="Arial" panose="020B0604020202020204" pitchFamily="34" charset="0"/>
              <a:buChar char="•"/>
            </a:pPr>
            <a:r>
              <a:rPr lang="en-US" dirty="0"/>
              <a:t>Have taught as Part-time Faculty at Algoma University in CESD on and off since 2012 –now FT Assistant Professor</a:t>
            </a:r>
          </a:p>
          <a:p>
            <a:pPr marL="342900" indent="-342900">
              <a:buFont typeface="Arial" panose="020B0604020202020204" pitchFamily="34" charset="0"/>
              <a:buChar char="•"/>
            </a:pPr>
            <a:r>
              <a:rPr lang="en-US" dirty="0"/>
              <a:t>Educational food activist at community level: Seedy Saturdays, SSM Fallen Fruit Project, SSM Urban Beekeeping Study, etc..</a:t>
            </a:r>
          </a:p>
          <a:p>
            <a:pPr marL="342900" indent="-342900">
              <a:buFont typeface="Arial" panose="020B0604020202020204" pitchFamily="34" charset="0"/>
              <a:buChar char="•"/>
            </a:pPr>
            <a:r>
              <a:rPr lang="en-US" dirty="0"/>
              <a:t>So, nearly 20 years on and off in adult education: clinical (formal), community-based (formal), community-based (non-formal), &amp; school board (formal)</a:t>
            </a:r>
          </a:p>
          <a:p>
            <a:pPr marL="342900" indent="-342900">
              <a:buFont typeface="Arial" panose="020B0604020202020204" pitchFamily="34" charset="0"/>
              <a:buChar char="•"/>
            </a:pPr>
            <a:r>
              <a:rPr lang="en-US" dirty="0"/>
              <a:t>MA at Ontario Institute for Studies in Education (OISE) University of Toronto - action research in a LBS classroom: How violence affects educational outcomes &amp; breaking societal stereotypes around why adults are still in school</a:t>
            </a:r>
          </a:p>
          <a:p>
            <a:pPr marL="342900" indent="-342900">
              <a:buFont typeface="Arial" panose="020B0604020202020204" pitchFamily="34" charset="0"/>
              <a:buChar char="•"/>
            </a:pPr>
            <a:r>
              <a:rPr lang="en-US" dirty="0"/>
              <a:t>Back at OISE / U of T for PhD (graduated March 2018) </a:t>
            </a:r>
          </a:p>
          <a:p>
            <a:pPr marL="68580"/>
            <a:r>
              <a:rPr lang="en-US" dirty="0"/>
              <a:t>	Leadership, Higher and Adult Education Department</a:t>
            </a:r>
          </a:p>
          <a:p>
            <a:pPr marL="68580"/>
            <a:r>
              <a:rPr lang="en-US" dirty="0"/>
              <a:t>	Adult Education and Community Development Program</a:t>
            </a:r>
          </a:p>
          <a:p>
            <a:pPr marL="68580"/>
            <a:r>
              <a:rPr lang="en-US" dirty="0"/>
              <a:t>	Comparative, International and Development Education Collaborative Program / 	Specialization</a:t>
            </a:r>
          </a:p>
          <a:p>
            <a:endParaRPr lang="en-CA" dirty="0"/>
          </a:p>
        </p:txBody>
      </p:sp>
    </p:spTree>
    <p:extLst>
      <p:ext uri="{BB962C8B-B14F-4D97-AF65-F5344CB8AC3E}">
        <p14:creationId xmlns:p14="http://schemas.microsoft.com/office/powerpoint/2010/main" val="819902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866900" y="99511"/>
            <a:ext cx="7889650" cy="6758489"/>
          </a:xfrm>
          <a:prstGeom prst="rect">
            <a:avLst/>
          </a:prstGeom>
        </p:spPr>
      </p:pic>
    </p:spTree>
    <p:extLst>
      <p:ext uri="{BB962C8B-B14F-4D97-AF65-F5344CB8AC3E}">
        <p14:creationId xmlns:p14="http://schemas.microsoft.com/office/powerpoint/2010/main" val="2537787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94324" y="219456"/>
            <a:ext cx="10197676" cy="5381244"/>
          </a:xfrm>
        </p:spPr>
        <p:txBody>
          <a:bodyPr>
            <a:noAutofit/>
          </a:bodyPr>
          <a:lstStyle/>
          <a:p>
            <a:pPr algn="ctr"/>
            <a:r>
              <a:rPr lang="en-US" sz="3200" dirty="0"/>
              <a:t>Spectrum of Developmentally delayed adults scenario responses:</a:t>
            </a:r>
            <a:br>
              <a:rPr lang="en-US" sz="3200" dirty="0"/>
            </a:br>
            <a:br>
              <a:rPr lang="en-US" sz="3200" dirty="0"/>
            </a:br>
            <a:br>
              <a:rPr lang="en-US" sz="3200" dirty="0"/>
            </a:br>
            <a:br>
              <a:rPr lang="en-US" sz="3200" dirty="0"/>
            </a:br>
            <a:r>
              <a:rPr lang="en-US" sz="3200" dirty="0"/>
              <a:t>From</a:t>
            </a:r>
            <a:br>
              <a:rPr lang="en-US" sz="3200" dirty="0"/>
            </a:br>
            <a:br>
              <a:rPr lang="en-US" sz="3200" dirty="0"/>
            </a:br>
            <a:r>
              <a:rPr lang="en-US" sz="3200" i="1" dirty="0">
                <a:latin typeface="American Typewriter"/>
                <a:cs typeface="American Typewriter"/>
              </a:rPr>
              <a:t>“We are not a respite service</a:t>
            </a:r>
            <a:r>
              <a:rPr lang="en-US" sz="3200" dirty="0"/>
              <a:t>”</a:t>
            </a:r>
            <a:br>
              <a:rPr lang="en-US" sz="3200" dirty="0"/>
            </a:br>
            <a:br>
              <a:rPr lang="en-US" sz="3200" dirty="0"/>
            </a:br>
            <a:r>
              <a:rPr lang="en-US" sz="3200" dirty="0"/>
              <a:t>To</a:t>
            </a:r>
            <a:br>
              <a:rPr lang="en-US" sz="3200" dirty="0"/>
            </a:br>
            <a:br>
              <a:rPr lang="en-US" sz="3200" dirty="0"/>
            </a:br>
            <a:r>
              <a:rPr lang="en-US" sz="3200" i="1" dirty="0">
                <a:latin typeface="American Typewriter"/>
                <a:cs typeface="American Typewriter"/>
              </a:rPr>
              <a:t>“I would not say it created a gap; I would say </a:t>
            </a:r>
            <a:br>
              <a:rPr lang="en-US" sz="3200" i="1" dirty="0">
                <a:latin typeface="American Typewriter"/>
                <a:cs typeface="American Typewriter"/>
              </a:rPr>
            </a:br>
            <a:r>
              <a:rPr lang="en-US" sz="3200" i="1" dirty="0">
                <a:latin typeface="American Typewriter"/>
                <a:cs typeface="American Typewriter"/>
              </a:rPr>
              <a:t>it created a chasm”</a:t>
            </a:r>
            <a:endParaRPr lang="en-CA" sz="3200" dirty="0"/>
          </a:p>
        </p:txBody>
      </p:sp>
    </p:spTree>
    <p:extLst>
      <p:ext uri="{BB962C8B-B14F-4D97-AF65-F5344CB8AC3E}">
        <p14:creationId xmlns:p14="http://schemas.microsoft.com/office/powerpoint/2010/main" val="1641141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676399" y="186554"/>
            <a:ext cx="8480949" cy="6671446"/>
          </a:xfrm>
          <a:prstGeom prst="rect">
            <a:avLst/>
          </a:prstGeom>
        </p:spPr>
      </p:pic>
    </p:spTree>
    <p:extLst>
      <p:ext uri="{BB962C8B-B14F-4D97-AF65-F5344CB8AC3E}">
        <p14:creationId xmlns:p14="http://schemas.microsoft.com/office/powerpoint/2010/main" val="41885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94323" y="0"/>
            <a:ext cx="9464251" cy="3695319"/>
          </a:xfrm>
        </p:spPr>
        <p:txBody>
          <a:bodyPr>
            <a:noAutofit/>
          </a:bodyPr>
          <a:lstStyle/>
          <a:p>
            <a:pPr algn="ctr"/>
            <a:r>
              <a:rPr lang="en-US" sz="3200" dirty="0"/>
              <a:t>Spectrum of Seniors scenario responses:</a:t>
            </a:r>
            <a:br>
              <a:rPr lang="en-US" sz="3200" dirty="0"/>
            </a:br>
            <a:br>
              <a:rPr lang="en-US" sz="3200" dirty="0"/>
            </a:br>
            <a:r>
              <a:rPr lang="en-US" sz="3200" dirty="0"/>
              <a:t>From</a:t>
            </a:r>
            <a:br>
              <a:rPr lang="en-US" sz="3200" dirty="0"/>
            </a:br>
            <a:br>
              <a:rPr lang="en-US" sz="3200" dirty="0"/>
            </a:br>
            <a:r>
              <a:rPr lang="en-US" sz="3200" i="1" dirty="0">
                <a:latin typeface="American Typewriter"/>
                <a:cs typeface="American Typewriter"/>
              </a:rPr>
              <a:t>“Referred them to the public library system that has computer basics for seniors programs.</a:t>
            </a:r>
            <a:r>
              <a:rPr lang="en-CA" sz="3200" i="1" dirty="0">
                <a:latin typeface="American Typewriter"/>
                <a:cs typeface="American Typewriter"/>
              </a:rPr>
              <a:t>”</a:t>
            </a:r>
            <a:br>
              <a:rPr lang="en-US" sz="3200" i="1" dirty="0">
                <a:latin typeface="American Typewriter"/>
                <a:cs typeface="American Typewriter"/>
              </a:rPr>
            </a:br>
            <a:br>
              <a:rPr lang="en-US" sz="3200" i="1" dirty="0">
                <a:latin typeface="American Typewriter"/>
                <a:cs typeface="American Typewriter"/>
              </a:rPr>
            </a:br>
            <a:r>
              <a:rPr lang="en-US" sz="3200" dirty="0"/>
              <a:t>To</a:t>
            </a:r>
            <a:br>
              <a:rPr lang="en-US" sz="3200" dirty="0"/>
            </a:br>
            <a:br>
              <a:rPr lang="en-US" sz="3200" dirty="0"/>
            </a:br>
            <a:r>
              <a:rPr lang="en-US" sz="3200" i="1" dirty="0"/>
              <a:t>“</a:t>
            </a:r>
            <a:r>
              <a:rPr lang="en-US" sz="3200" i="1" dirty="0">
                <a:latin typeface="American Typewriter"/>
                <a:cs typeface="American Typewriter"/>
              </a:rPr>
              <a:t>It’s a big gap because it used to be that we were allowed to go out and do these things but now because suitability numbers are really important people are going ‘we can’t unless you can guarantee us that the majority of them will be under 65’.”</a:t>
            </a:r>
            <a:br>
              <a:rPr lang="en-CA" sz="3200" i="1" dirty="0">
                <a:latin typeface="American Typewriter"/>
                <a:cs typeface="American Typewriter"/>
              </a:rPr>
            </a:br>
            <a:endParaRPr lang="en-CA" sz="3200" dirty="0"/>
          </a:p>
        </p:txBody>
      </p:sp>
    </p:spTree>
    <p:extLst>
      <p:ext uri="{BB962C8B-B14F-4D97-AF65-F5344CB8AC3E}">
        <p14:creationId xmlns:p14="http://schemas.microsoft.com/office/powerpoint/2010/main" val="3445680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622574" y="203200"/>
            <a:ext cx="10602067" cy="6248400"/>
          </a:xfrm>
          <a:prstGeom prst="rect">
            <a:avLst/>
          </a:prstGeom>
        </p:spPr>
      </p:pic>
    </p:spTree>
    <p:extLst>
      <p:ext uri="{BB962C8B-B14F-4D97-AF65-F5344CB8AC3E}">
        <p14:creationId xmlns:p14="http://schemas.microsoft.com/office/powerpoint/2010/main" val="601989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37199" y="219455"/>
            <a:ext cx="9492826" cy="6295645"/>
          </a:xfrm>
        </p:spPr>
        <p:txBody>
          <a:bodyPr>
            <a:normAutofit fontScale="92500" lnSpcReduction="10000"/>
          </a:bodyPr>
          <a:lstStyle/>
          <a:p>
            <a:pPr algn="ctr"/>
            <a:r>
              <a:rPr lang="en-US" sz="3200" dirty="0"/>
              <a:t>Spectrum of History of Incarceration Scenario responses </a:t>
            </a:r>
          </a:p>
          <a:p>
            <a:pPr algn="ctr"/>
            <a:endParaRPr lang="en-US" sz="3200" dirty="0"/>
          </a:p>
          <a:p>
            <a:pPr algn="ctr"/>
            <a:endParaRPr lang="en-US" sz="3200" dirty="0"/>
          </a:p>
          <a:p>
            <a:pPr algn="ctr"/>
            <a:r>
              <a:rPr lang="en-US" sz="3200" dirty="0"/>
              <a:t>From</a:t>
            </a:r>
          </a:p>
          <a:p>
            <a:pPr algn="ctr"/>
            <a:endParaRPr lang="en-US" sz="3200" dirty="0"/>
          </a:p>
          <a:p>
            <a:pPr algn="ctr"/>
            <a:r>
              <a:rPr lang="en-US" sz="3200" i="1" dirty="0">
                <a:latin typeface="American Typewriter"/>
                <a:cs typeface="American Typewriter"/>
              </a:rPr>
              <a:t>“They would be welcomed back into the program</a:t>
            </a:r>
            <a:r>
              <a:rPr lang="en-CA" sz="3200" i="1" dirty="0">
                <a:latin typeface="American Typewriter"/>
                <a:cs typeface="American Typewriter"/>
              </a:rPr>
              <a:t>”</a:t>
            </a:r>
          </a:p>
          <a:p>
            <a:pPr algn="ctr"/>
            <a:endParaRPr lang="en-CA" sz="3200" dirty="0"/>
          </a:p>
          <a:p>
            <a:pPr algn="ctr"/>
            <a:r>
              <a:rPr lang="en-CA" sz="3200" dirty="0"/>
              <a:t>To</a:t>
            </a:r>
          </a:p>
          <a:p>
            <a:pPr algn="ctr"/>
            <a:endParaRPr lang="en-CA" sz="3200" dirty="0"/>
          </a:p>
          <a:p>
            <a:pPr algn="ctr"/>
            <a:r>
              <a:rPr lang="en-US" sz="3200" i="1" dirty="0">
                <a:latin typeface="American Typewriter"/>
                <a:cs typeface="American Typewriter"/>
              </a:rPr>
              <a:t>“I’ve never worked with anybody that was incarcerated”</a:t>
            </a:r>
            <a:endParaRPr lang="en-CA" sz="3200" i="1" dirty="0">
              <a:latin typeface="American Typewriter"/>
              <a:cs typeface="American Typewriter"/>
            </a:endParaRPr>
          </a:p>
          <a:p>
            <a:endParaRPr lang="en-CA" dirty="0"/>
          </a:p>
        </p:txBody>
      </p:sp>
    </p:spTree>
    <p:extLst>
      <p:ext uri="{BB962C8B-B14F-4D97-AF65-F5344CB8AC3E}">
        <p14:creationId xmlns:p14="http://schemas.microsoft.com/office/powerpoint/2010/main" val="3059621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tx1"/>
                </a:solidFill>
              </a:rPr>
              <a:t>A surprising additional scenario:</a:t>
            </a:r>
            <a:endParaRPr lang="en-CA" dirty="0"/>
          </a:p>
        </p:txBody>
      </p:sp>
      <p:sp>
        <p:nvSpPr>
          <p:cNvPr id="3" name="Subtitle 2"/>
          <p:cNvSpPr>
            <a:spLocks noGrp="1"/>
          </p:cNvSpPr>
          <p:nvPr>
            <p:ph type="subTitle" idx="1"/>
          </p:nvPr>
        </p:nvSpPr>
        <p:spPr>
          <a:xfrm>
            <a:off x="930148" y="4468031"/>
            <a:ext cx="8925052" cy="2250269"/>
          </a:xfrm>
        </p:spPr>
        <p:txBody>
          <a:bodyPr>
            <a:normAutofit fontScale="70000" lnSpcReduction="20000"/>
          </a:bodyPr>
          <a:lstStyle/>
          <a:p>
            <a:pPr algn="ctr"/>
            <a:r>
              <a:rPr lang="en-US" sz="2800" dirty="0"/>
              <a:t>I keep hearing the theme of young adults and adult learners </a:t>
            </a:r>
          </a:p>
          <a:p>
            <a:pPr algn="ctr"/>
            <a:r>
              <a:rPr lang="en-US" sz="2800" dirty="0"/>
              <a:t>‘being pushed through high school’</a:t>
            </a:r>
          </a:p>
          <a:p>
            <a:pPr algn="ctr"/>
            <a:br>
              <a:rPr lang="en-US" sz="2800" dirty="0"/>
            </a:br>
            <a:r>
              <a:rPr lang="en-US" sz="2800" dirty="0"/>
              <a:t> </a:t>
            </a:r>
            <a:br>
              <a:rPr lang="en-US" sz="2800" dirty="0"/>
            </a:br>
            <a:r>
              <a:rPr lang="en-US" sz="2800" i="1" dirty="0">
                <a:latin typeface="American Typewriter"/>
                <a:cs typeface="American Typewriter"/>
              </a:rPr>
              <a:t>“Somehow they have an OSSD but they cannot write a sentence or do simple math”</a:t>
            </a:r>
            <a:endParaRPr lang="en-US" sz="2800" dirty="0"/>
          </a:p>
          <a:p>
            <a:pPr algn="ctr"/>
            <a:br>
              <a:rPr lang="en-US" sz="2000" dirty="0"/>
            </a:br>
            <a:endParaRPr lang="en-CA" dirty="0"/>
          </a:p>
        </p:txBody>
      </p:sp>
    </p:spTree>
    <p:extLst>
      <p:ext uri="{BB962C8B-B14F-4D97-AF65-F5344CB8AC3E}">
        <p14:creationId xmlns:p14="http://schemas.microsoft.com/office/powerpoint/2010/main" val="1573995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0948" y="4454823"/>
            <a:ext cx="8323072" cy="1323677"/>
          </a:xfrm>
        </p:spPr>
        <p:txBody>
          <a:bodyPr/>
          <a:lstStyle/>
          <a:p>
            <a:r>
              <a:rPr lang="en-CA" sz="7200" dirty="0"/>
              <a:t>Implications</a:t>
            </a:r>
          </a:p>
        </p:txBody>
      </p:sp>
      <p:sp>
        <p:nvSpPr>
          <p:cNvPr id="3" name="Subtitle 2"/>
          <p:cNvSpPr>
            <a:spLocks noGrp="1"/>
          </p:cNvSpPr>
          <p:nvPr>
            <p:ph type="subTitle" idx="1"/>
          </p:nvPr>
        </p:nvSpPr>
        <p:spPr>
          <a:xfrm>
            <a:off x="980948" y="1460500"/>
            <a:ext cx="10131552" cy="2743200"/>
          </a:xfrm>
        </p:spPr>
        <p:txBody>
          <a:bodyPr>
            <a:normAutofit/>
          </a:bodyPr>
          <a:lstStyle/>
          <a:p>
            <a:pPr marL="457200" indent="-457200">
              <a:buAutoNum type="arabicPeriod"/>
            </a:pPr>
            <a:r>
              <a:rPr lang="en-CA" dirty="0"/>
              <a:t>Standardization in pluralistic societies</a:t>
            </a:r>
          </a:p>
          <a:p>
            <a:pPr marL="457200" indent="-457200">
              <a:buAutoNum type="arabicPeriod"/>
            </a:pPr>
            <a:r>
              <a:rPr lang="en-CA" dirty="0"/>
              <a:t>Second order effects: North, South, and Rural</a:t>
            </a:r>
          </a:p>
          <a:p>
            <a:pPr marL="457200" indent="-457200">
              <a:buAutoNum type="arabicPeriod"/>
            </a:pPr>
            <a:r>
              <a:rPr lang="en-CA" dirty="0"/>
              <a:t>Types of resistance and gatekeeping: Practitioner response and practice</a:t>
            </a:r>
          </a:p>
          <a:p>
            <a:pPr marL="457200" indent="-457200">
              <a:buAutoNum type="arabicPeriod"/>
            </a:pPr>
            <a:r>
              <a:rPr lang="en-CA" dirty="0"/>
              <a:t>Access to and definitions of literacy needs in multimodal, multi-literacies world: who is a literacy learner and what is literacy learning?</a:t>
            </a:r>
          </a:p>
          <a:p>
            <a:pPr marL="457200" indent="-457200">
              <a:buAutoNum type="arabicPeriod"/>
            </a:pPr>
            <a:r>
              <a:rPr lang="en-CA" dirty="0"/>
              <a:t>Balancing acts: Community &amp; MAESD; needs and expectations</a:t>
            </a:r>
          </a:p>
        </p:txBody>
      </p:sp>
    </p:spTree>
    <p:extLst>
      <p:ext uri="{BB962C8B-B14F-4D97-AF65-F5344CB8AC3E}">
        <p14:creationId xmlns:p14="http://schemas.microsoft.com/office/powerpoint/2010/main" val="3836313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079499" y="323394"/>
            <a:ext cx="9514684" cy="6355010"/>
          </a:xfrm>
          <a:prstGeom prst="rect">
            <a:avLst/>
          </a:prstGeom>
        </p:spPr>
      </p:pic>
      <p:sp>
        <p:nvSpPr>
          <p:cNvPr id="4" name="TextBox 3"/>
          <p:cNvSpPr txBox="1"/>
          <p:nvPr/>
        </p:nvSpPr>
        <p:spPr>
          <a:xfrm>
            <a:off x="7340600" y="1079500"/>
            <a:ext cx="4457700" cy="4524315"/>
          </a:xfrm>
          <a:prstGeom prst="rect">
            <a:avLst/>
          </a:prstGeom>
          <a:noFill/>
        </p:spPr>
        <p:txBody>
          <a:bodyPr wrap="square" rtlCol="0">
            <a:spAutoFit/>
          </a:bodyPr>
          <a:lstStyle/>
          <a:p>
            <a:r>
              <a:rPr lang="en-CA" dirty="0"/>
              <a:t>Recommendations:</a:t>
            </a:r>
          </a:p>
          <a:p>
            <a:endParaRPr lang="en-CA" dirty="0"/>
          </a:p>
          <a:p>
            <a:r>
              <a:rPr lang="en-CA" dirty="0"/>
              <a:t>Stop perpetuating colonial &amp; neoliberal oppressions, </a:t>
            </a:r>
            <a:r>
              <a:rPr lang="en-CA" dirty="0" err="1"/>
              <a:t>marginalizations</a:t>
            </a:r>
            <a:r>
              <a:rPr lang="en-CA" dirty="0"/>
              <a:t> and erasures through government policy (top-down development)</a:t>
            </a:r>
          </a:p>
          <a:p>
            <a:endParaRPr lang="en-CA" dirty="0"/>
          </a:p>
          <a:p>
            <a:r>
              <a:rPr lang="en-CA" dirty="0"/>
              <a:t>Ensure that LBS working groups are truly the voices of communities </a:t>
            </a:r>
          </a:p>
          <a:p>
            <a:r>
              <a:rPr lang="en-CA" dirty="0"/>
              <a:t>(not co-opted with MEASD agendas)</a:t>
            </a:r>
          </a:p>
          <a:p>
            <a:endParaRPr lang="en-CA" dirty="0"/>
          </a:p>
          <a:p>
            <a:r>
              <a:rPr lang="en-CA" dirty="0"/>
              <a:t>LBS sites reflect pluralistic community need </a:t>
            </a:r>
          </a:p>
          <a:p>
            <a:r>
              <a:rPr lang="en-CA" dirty="0"/>
              <a:t>(sustainable development principles)</a:t>
            </a:r>
          </a:p>
          <a:p>
            <a:endParaRPr lang="en-CA" dirty="0"/>
          </a:p>
          <a:p>
            <a:endParaRPr lang="en-CA" dirty="0"/>
          </a:p>
        </p:txBody>
      </p:sp>
    </p:spTree>
    <p:extLst>
      <p:ext uri="{BB962C8B-B14F-4D97-AF65-F5344CB8AC3E}">
        <p14:creationId xmlns:p14="http://schemas.microsoft.com/office/powerpoint/2010/main" val="3812186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512064"/>
            <a:ext cx="10058400" cy="1609344"/>
          </a:xfrm>
        </p:spPr>
        <p:txBody>
          <a:bodyPr/>
          <a:lstStyle/>
          <a:p>
            <a:r>
              <a:rPr lang="en-CA" dirty="0"/>
              <a:t>References</a:t>
            </a:r>
          </a:p>
        </p:txBody>
      </p:sp>
      <p:sp>
        <p:nvSpPr>
          <p:cNvPr id="3" name="Content Placeholder 2"/>
          <p:cNvSpPr>
            <a:spLocks noGrp="1"/>
          </p:cNvSpPr>
          <p:nvPr>
            <p:ph idx="1"/>
          </p:nvPr>
        </p:nvSpPr>
        <p:spPr/>
        <p:txBody>
          <a:bodyPr/>
          <a:lstStyle/>
          <a:p>
            <a:endParaRPr lang="en-US" dirty="0"/>
          </a:p>
          <a:p>
            <a:r>
              <a:rPr lang="en-US" dirty="0"/>
              <a:t>Wyper, L. (2018).</a:t>
            </a:r>
            <a:r>
              <a:rPr lang="en-CA" b="1" dirty="0"/>
              <a:t> </a:t>
            </a:r>
            <a:r>
              <a:rPr lang="en-CA" dirty="0"/>
              <a:t>Neoliberal Conceptual Framing and the “Disappearing” of</a:t>
            </a:r>
            <a:br>
              <a:rPr lang="en-CA" dirty="0"/>
            </a:br>
            <a:r>
              <a:rPr lang="en-CA" dirty="0"/>
              <a:t>Marginalized Adults from the Basic Adult Education Learning Landscape in Ontario (Doctoral dissertation, OISE / University of Toronto, Ontario, Canada). Retrieved from</a:t>
            </a:r>
            <a:r>
              <a:rPr lang="en-US" dirty="0"/>
              <a:t> </a:t>
            </a:r>
            <a:r>
              <a:rPr lang="en-CA" b="1" dirty="0"/>
              <a:t>URI: </a:t>
            </a:r>
            <a:r>
              <a:rPr lang="en-CA" u="sng" dirty="0">
                <a:hlinkClick r:id="rId2"/>
              </a:rPr>
              <a:t>http://hdl.handle.net/1807/87302</a:t>
            </a:r>
            <a:endParaRPr lang="en-US" dirty="0"/>
          </a:p>
          <a:p>
            <a:r>
              <a:rPr lang="en-US" dirty="0"/>
              <a:t>Ball, Stephen. (2006). What is Policy? Texts, Trajectories and Toolboxes. </a:t>
            </a:r>
            <a:r>
              <a:rPr lang="en-US" i="1" dirty="0"/>
              <a:t>Discourse: Studies in the Cultural Politics of Education.</a:t>
            </a:r>
            <a:r>
              <a:rPr lang="en-US" dirty="0"/>
              <a:t>13(2), 10-17.</a:t>
            </a:r>
            <a:endParaRPr lang="en-CA" dirty="0"/>
          </a:p>
          <a:p>
            <a:r>
              <a:rPr lang="en-CA" dirty="0" err="1"/>
              <a:t>Mullaly</a:t>
            </a:r>
            <a:r>
              <a:rPr lang="en-CA" dirty="0"/>
              <a:t>, B. (2010). </a:t>
            </a:r>
            <a:r>
              <a:rPr lang="en-CA" i="1" dirty="0"/>
              <a:t>Challenging Oppression and Confronting Privilege: A Critical Social Work Approach </a:t>
            </a:r>
            <a:r>
              <a:rPr lang="en-CA" dirty="0"/>
              <a:t>(2nd ed.). Don Mills, ON: Oxford University Press.</a:t>
            </a:r>
          </a:p>
          <a:p>
            <a:r>
              <a:rPr lang="en-CA" dirty="0"/>
              <a:t>Roseland, M. (2012). </a:t>
            </a:r>
            <a:r>
              <a:rPr lang="en-CA" i="1" dirty="0"/>
              <a:t>Toward Sustainable Communities: Solutions for Citizens and their Governments (4th ed.). </a:t>
            </a:r>
            <a:r>
              <a:rPr lang="en-CA" dirty="0"/>
              <a:t>Gabriola Island, BC: New Society Publishers.</a:t>
            </a:r>
          </a:p>
        </p:txBody>
      </p:sp>
    </p:spTree>
    <p:extLst>
      <p:ext uri="{BB962C8B-B14F-4D97-AF65-F5344CB8AC3E}">
        <p14:creationId xmlns:p14="http://schemas.microsoft.com/office/powerpoint/2010/main" val="3040892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sustainable Development</a:t>
            </a:r>
          </a:p>
        </p:txBody>
      </p:sp>
      <p:sp>
        <p:nvSpPr>
          <p:cNvPr id="3" name="Content Placeholder 2"/>
          <p:cNvSpPr>
            <a:spLocks noGrp="1"/>
          </p:cNvSpPr>
          <p:nvPr>
            <p:ph idx="1"/>
          </p:nvPr>
        </p:nvSpPr>
        <p:spPr/>
        <p:txBody>
          <a:bodyPr>
            <a:noAutofit/>
          </a:bodyPr>
          <a:lstStyle/>
          <a:p>
            <a:pPr marL="0" indent="0" algn="ctr">
              <a:lnSpc>
                <a:spcPct val="150000"/>
              </a:lnSpc>
              <a:buNone/>
            </a:pPr>
            <a:r>
              <a:rPr lang="en-CA" sz="2400" dirty="0"/>
              <a:t>…generally should favor bottom-up over top-down approaches; redistribution over trickle-down; self-reliance over dependency; a local rather than a regional, national, or international focus; and small-scale projects rather than grand-scale or mega-projects. As well, they should be designed with extensive public participation; seek to improve society and the environment as well as the economy; and result in increased equity, equality and empowerment (</a:t>
            </a:r>
            <a:r>
              <a:rPr lang="en-CA" sz="2400" dirty="0" err="1"/>
              <a:t>Brohman</a:t>
            </a:r>
            <a:r>
              <a:rPr lang="en-CA" sz="2400" dirty="0"/>
              <a:t>, as cited in Roseland, 2012, p.12).</a:t>
            </a:r>
          </a:p>
        </p:txBody>
      </p:sp>
    </p:spTree>
    <p:extLst>
      <p:ext uri="{BB962C8B-B14F-4D97-AF65-F5344CB8AC3E}">
        <p14:creationId xmlns:p14="http://schemas.microsoft.com/office/powerpoint/2010/main" val="2814299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Anti-oppressive practice</a:t>
            </a:r>
          </a:p>
        </p:txBody>
      </p:sp>
      <p:sp>
        <p:nvSpPr>
          <p:cNvPr id="3" name="Content Placeholder 2"/>
          <p:cNvSpPr>
            <a:spLocks noGrp="1"/>
          </p:cNvSpPr>
          <p:nvPr>
            <p:ph idx="1"/>
          </p:nvPr>
        </p:nvSpPr>
        <p:spPr/>
        <p:txBody>
          <a:bodyPr>
            <a:normAutofit/>
          </a:bodyPr>
          <a:lstStyle/>
          <a:p>
            <a:pPr marL="0" indent="0" algn="ctr">
              <a:lnSpc>
                <a:spcPct val="150000"/>
              </a:lnSpc>
              <a:buNone/>
            </a:pPr>
            <a:r>
              <a:rPr lang="en-CA" sz="2800" dirty="0"/>
              <a:t>…requires an understanding of the nature of oppression, its dynamics, the social and political functions it carries out in the interests of the dominant groups, its effects on oppressed persons, and the ways that oppressed people cope with and/or resist their oppression (</a:t>
            </a:r>
            <a:r>
              <a:rPr lang="en-CA" sz="2800" dirty="0" err="1"/>
              <a:t>Mullaly</a:t>
            </a:r>
            <a:r>
              <a:rPr lang="en-CA" sz="2800" dirty="0"/>
              <a:t>, 2010, p.16)</a:t>
            </a:r>
          </a:p>
        </p:txBody>
      </p:sp>
    </p:spTree>
    <p:extLst>
      <p:ext uri="{BB962C8B-B14F-4D97-AF65-F5344CB8AC3E}">
        <p14:creationId xmlns:p14="http://schemas.microsoft.com/office/powerpoint/2010/main" val="2247435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9822" y="1077594"/>
            <a:ext cx="10160127" cy="3456306"/>
          </a:xfrm>
        </p:spPr>
        <p:txBody>
          <a:bodyPr>
            <a:normAutofit fontScale="70000" lnSpcReduction="20000"/>
          </a:bodyPr>
          <a:lstStyle/>
          <a:p>
            <a:r>
              <a:rPr lang="en-CA" u="sng" dirty="0"/>
              <a:t>My Lens:</a:t>
            </a:r>
          </a:p>
          <a:p>
            <a:r>
              <a:rPr lang="en-CA" dirty="0"/>
              <a:t>Anti-oppressive practice</a:t>
            </a:r>
          </a:p>
          <a:p>
            <a:r>
              <a:rPr lang="en-CA" dirty="0"/>
              <a:t>Sustainable development</a:t>
            </a:r>
          </a:p>
          <a:p>
            <a:endParaRPr lang="en-CA" dirty="0"/>
          </a:p>
          <a:p>
            <a:r>
              <a:rPr lang="en-CA" u="sng" dirty="0"/>
              <a:t>Anti-oppressive Analysis Framework:</a:t>
            </a:r>
          </a:p>
          <a:p>
            <a:r>
              <a:rPr lang="en-CA" dirty="0"/>
              <a:t>Intersectionality</a:t>
            </a:r>
          </a:p>
          <a:p>
            <a:r>
              <a:rPr lang="en-CA" dirty="0"/>
              <a:t>Pluralistic communities</a:t>
            </a:r>
          </a:p>
          <a:p>
            <a:r>
              <a:rPr lang="en-CA" dirty="0"/>
              <a:t>Regional differences &amp; place-based development</a:t>
            </a:r>
          </a:p>
          <a:p>
            <a:r>
              <a:rPr lang="en-CA" dirty="0"/>
              <a:t>Standardization: first and second order effects</a:t>
            </a:r>
          </a:p>
          <a:p>
            <a:r>
              <a:rPr lang="en-CA" dirty="0"/>
              <a:t>Canada as a colonial state &amp; issues of erasure</a:t>
            </a:r>
          </a:p>
          <a:p>
            <a:r>
              <a:rPr lang="en-CA" dirty="0"/>
              <a:t>Globalisation, neoliberalism and New Public Management</a:t>
            </a:r>
          </a:p>
        </p:txBody>
      </p:sp>
      <p:graphicFrame>
        <p:nvGraphicFramePr>
          <p:cNvPr id="4" name="Diagram 3"/>
          <p:cNvGraphicFramePr/>
          <p:nvPr>
            <p:extLst>
              <p:ext uri="{D42A27DB-BD31-4B8C-83A1-F6EECF244321}">
                <p14:modId xmlns:p14="http://schemas.microsoft.com/office/powerpoint/2010/main" val="4190796672"/>
              </p:ext>
            </p:extLst>
          </p:nvPr>
        </p:nvGraphicFramePr>
        <p:xfrm>
          <a:off x="4914900" y="37253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3045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08624" y="342901"/>
            <a:ext cx="9052560" cy="6515100"/>
          </a:xfrm>
        </p:spPr>
        <p:txBody>
          <a:bodyPr>
            <a:normAutofit/>
          </a:bodyPr>
          <a:lstStyle/>
          <a:p>
            <a:pPr algn="ctr"/>
            <a:r>
              <a:rPr lang="en-US" dirty="0"/>
              <a:t>Adult Basic Education as Literacy and Basic Skills programs (LBS) moved from a community development / popular education model in the 1980 and early 1990’s into MTCU funded more formal programming [now called MAESD]</a:t>
            </a:r>
          </a:p>
          <a:p>
            <a:pPr algn="ctr"/>
            <a:endParaRPr lang="en-US" dirty="0"/>
          </a:p>
          <a:p>
            <a:pPr algn="ctr"/>
            <a:r>
              <a:rPr lang="en-US" u="sng" dirty="0"/>
              <a:t>LBS sites reach across three sectors</a:t>
            </a:r>
            <a:r>
              <a:rPr lang="en-US" dirty="0"/>
              <a:t>:</a:t>
            </a:r>
          </a:p>
          <a:p>
            <a:pPr algn="ctr"/>
            <a:r>
              <a:rPr lang="en-US" dirty="0"/>
              <a:t>College</a:t>
            </a:r>
          </a:p>
          <a:p>
            <a:pPr algn="ctr"/>
            <a:r>
              <a:rPr lang="en-US" dirty="0"/>
              <a:t>School Board</a:t>
            </a:r>
          </a:p>
          <a:p>
            <a:pPr algn="ctr"/>
            <a:r>
              <a:rPr lang="en-US" dirty="0"/>
              <a:t>Community</a:t>
            </a:r>
          </a:p>
          <a:p>
            <a:pPr algn="ctr"/>
            <a:endParaRPr lang="en-US" dirty="0"/>
          </a:p>
          <a:p>
            <a:pPr algn="ctr"/>
            <a:r>
              <a:rPr lang="en-US" u="sng" dirty="0"/>
              <a:t>And across four streams:</a:t>
            </a:r>
          </a:p>
          <a:p>
            <a:pPr algn="ctr"/>
            <a:r>
              <a:rPr lang="en-US" dirty="0"/>
              <a:t>Francophone</a:t>
            </a:r>
          </a:p>
          <a:p>
            <a:pPr algn="ctr"/>
            <a:r>
              <a:rPr lang="en-US" dirty="0"/>
              <a:t>Indigenous</a:t>
            </a:r>
          </a:p>
          <a:p>
            <a:pPr algn="ctr"/>
            <a:r>
              <a:rPr lang="en-US" dirty="0"/>
              <a:t>Anglophone</a:t>
            </a:r>
          </a:p>
          <a:p>
            <a:pPr algn="ctr"/>
            <a:r>
              <a:rPr lang="en-US" dirty="0"/>
              <a:t>Deaf</a:t>
            </a:r>
          </a:p>
          <a:p>
            <a:pPr algn="ctr"/>
            <a:endParaRPr lang="en-CA" dirty="0"/>
          </a:p>
        </p:txBody>
      </p:sp>
    </p:spTree>
    <p:extLst>
      <p:ext uri="{BB962C8B-B14F-4D97-AF65-F5344CB8AC3E}">
        <p14:creationId xmlns:p14="http://schemas.microsoft.com/office/powerpoint/2010/main" val="1857771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6348" y="1493520"/>
            <a:ext cx="10131552" cy="2837180"/>
          </a:xfrm>
        </p:spPr>
        <p:txBody>
          <a:bodyPr>
            <a:normAutofit/>
          </a:bodyPr>
          <a:lstStyle/>
          <a:p>
            <a:pPr algn="ctr"/>
            <a:r>
              <a:rPr lang="en-US" dirty="0"/>
              <a:t>In 2012 MTCU changed the LBS model towards:</a:t>
            </a:r>
          </a:p>
          <a:p>
            <a:pPr algn="ctr"/>
            <a:r>
              <a:rPr lang="en-US" dirty="0"/>
              <a:t>standardization related to intakes</a:t>
            </a:r>
          </a:p>
          <a:p>
            <a:pPr algn="ctr"/>
            <a:r>
              <a:rPr lang="en-US" dirty="0"/>
              <a:t>assessments [both formative &amp; summative]</a:t>
            </a:r>
          </a:p>
          <a:p>
            <a:pPr algn="ctr"/>
            <a:r>
              <a:rPr lang="en-US" dirty="0"/>
              <a:t>outcomes based data entry</a:t>
            </a:r>
          </a:p>
          <a:p>
            <a:pPr algn="ctr"/>
            <a:r>
              <a:rPr lang="en-US" dirty="0"/>
              <a:t>quality assurance [performance management] system</a:t>
            </a:r>
          </a:p>
          <a:p>
            <a:endParaRPr lang="en-CA" dirty="0"/>
          </a:p>
        </p:txBody>
      </p:sp>
    </p:spTree>
    <p:extLst>
      <p:ext uri="{BB962C8B-B14F-4D97-AF65-F5344CB8AC3E}">
        <p14:creationId xmlns:p14="http://schemas.microsoft.com/office/powerpoint/2010/main" val="3856518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95874" y="203200"/>
            <a:ext cx="10394526" cy="4711700"/>
          </a:xfrm>
        </p:spPr>
        <p:txBody>
          <a:bodyPr>
            <a:normAutofit fontScale="92500" lnSpcReduction="20000"/>
          </a:bodyPr>
          <a:lstStyle/>
          <a:p>
            <a:pPr algn="ctr"/>
            <a:r>
              <a:rPr lang="en-US" dirty="0"/>
              <a:t>Since 2012 MAESD (for LBS programs) now has:</a:t>
            </a:r>
          </a:p>
          <a:p>
            <a:pPr algn="ctr"/>
            <a:endParaRPr lang="en-US" dirty="0"/>
          </a:p>
          <a:p>
            <a:pPr algn="ctr"/>
            <a:r>
              <a:rPr lang="en-US" dirty="0"/>
              <a:t>Suitability criteria *including age criteria</a:t>
            </a:r>
          </a:p>
          <a:p>
            <a:pPr algn="ctr"/>
            <a:r>
              <a:rPr lang="en-US" dirty="0"/>
              <a:t>Progress criteria based on formative tasks or evaluations (milestones)</a:t>
            </a:r>
          </a:p>
          <a:p>
            <a:pPr algn="ctr"/>
            <a:r>
              <a:rPr lang="en-US" dirty="0"/>
              <a:t>and completions of summative evaluations (culminating tasks)</a:t>
            </a:r>
          </a:p>
          <a:p>
            <a:pPr algn="ctr"/>
            <a:endParaRPr lang="en-US" dirty="0"/>
          </a:p>
          <a:p>
            <a:pPr algn="ctr"/>
            <a:r>
              <a:rPr lang="en-US" dirty="0"/>
              <a:t>There are also 5 Goal paths: </a:t>
            </a:r>
          </a:p>
          <a:p>
            <a:pPr algn="ctr"/>
            <a:endParaRPr lang="en-US" dirty="0"/>
          </a:p>
          <a:p>
            <a:pPr algn="ctr"/>
            <a:r>
              <a:rPr lang="en-US" dirty="0"/>
              <a:t>Employment</a:t>
            </a:r>
          </a:p>
          <a:p>
            <a:pPr algn="ctr"/>
            <a:r>
              <a:rPr lang="en-US" dirty="0"/>
              <a:t>Secondary</a:t>
            </a:r>
          </a:p>
          <a:p>
            <a:pPr algn="ctr"/>
            <a:r>
              <a:rPr lang="en-US" dirty="0"/>
              <a:t>Postsecondary</a:t>
            </a:r>
          </a:p>
          <a:p>
            <a:pPr algn="ctr"/>
            <a:r>
              <a:rPr lang="en-US" dirty="0"/>
              <a:t>Apprenticeship</a:t>
            </a:r>
          </a:p>
          <a:p>
            <a:pPr algn="ctr"/>
            <a:r>
              <a:rPr lang="en-US" dirty="0"/>
              <a:t>Independence</a:t>
            </a:r>
          </a:p>
          <a:p>
            <a:endParaRPr lang="en-CA" dirty="0"/>
          </a:p>
        </p:txBody>
      </p:sp>
    </p:spTree>
    <p:extLst>
      <p:ext uri="{BB962C8B-B14F-4D97-AF65-F5344CB8AC3E}">
        <p14:creationId xmlns:p14="http://schemas.microsoft.com/office/powerpoint/2010/main" val="1415426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77900" y="155955"/>
            <a:ext cx="11104034" cy="6028945"/>
          </a:xfrm>
        </p:spPr>
        <p:txBody>
          <a:bodyPr>
            <a:normAutofit/>
          </a:bodyPr>
          <a:lstStyle/>
          <a:p>
            <a:pPr marL="68580" algn="ctr"/>
            <a:r>
              <a:rPr lang="en-US" dirty="0">
                <a:solidFill>
                  <a:srgbClr val="FFFFFF"/>
                </a:solidFill>
              </a:rPr>
              <a:t>Policy changes with OALCF &amp; EOIS-CAMS as</a:t>
            </a:r>
          </a:p>
          <a:p>
            <a:pPr marL="68580" algn="ctr"/>
            <a:endParaRPr lang="en-US" dirty="0"/>
          </a:p>
          <a:p>
            <a:pPr marL="68580" algn="ctr"/>
            <a:r>
              <a:rPr lang="en-US" u="sng" dirty="0"/>
              <a:t>1</a:t>
            </a:r>
            <a:r>
              <a:rPr lang="en-US" u="sng" baseline="30000" dirty="0"/>
              <a:t>st</a:t>
            </a:r>
            <a:r>
              <a:rPr lang="en-US" u="sng" dirty="0"/>
              <a:t> order effects: </a:t>
            </a:r>
          </a:p>
          <a:p>
            <a:pPr marL="68580" algn="ctr"/>
            <a:endParaRPr lang="en-US" dirty="0"/>
          </a:p>
          <a:p>
            <a:pPr marL="68580" algn="ctr"/>
            <a:r>
              <a:rPr lang="en-US" dirty="0"/>
              <a:t>“changes in practice or structure </a:t>
            </a:r>
          </a:p>
          <a:p>
            <a:pPr marL="68580" algn="ctr"/>
            <a:r>
              <a:rPr lang="en-US" dirty="0"/>
              <a:t>(which are evident in particular sites and across the system as a whole)” </a:t>
            </a:r>
          </a:p>
          <a:p>
            <a:pPr marL="68580" algn="ctr"/>
            <a:endParaRPr lang="en-US" dirty="0"/>
          </a:p>
          <a:p>
            <a:pPr marL="68580" algn="ctr"/>
            <a:endParaRPr lang="en-US" dirty="0"/>
          </a:p>
          <a:p>
            <a:pPr marL="68580" algn="ctr"/>
            <a:r>
              <a:rPr lang="en-US" u="sng" dirty="0"/>
              <a:t>2</a:t>
            </a:r>
            <a:r>
              <a:rPr lang="en-US" u="sng" baseline="30000" dirty="0"/>
              <a:t>nd</a:t>
            </a:r>
            <a:r>
              <a:rPr lang="en-US" u="sng" dirty="0"/>
              <a:t> order effects: </a:t>
            </a:r>
          </a:p>
          <a:p>
            <a:pPr marL="68580" algn="ctr"/>
            <a:endParaRPr lang="en-US" dirty="0"/>
          </a:p>
          <a:p>
            <a:pPr marL="68580" algn="ctr"/>
            <a:r>
              <a:rPr lang="en-US" dirty="0"/>
              <a:t>“the impact of these changes on patterns of social access and opportunity and social justice”</a:t>
            </a:r>
          </a:p>
          <a:p>
            <a:pPr algn="ctr"/>
            <a:endParaRPr lang="en-US" dirty="0"/>
          </a:p>
          <a:p>
            <a:pPr algn="ctr"/>
            <a:r>
              <a:rPr lang="en-US" dirty="0"/>
              <a:t>(Ball, 2006)</a:t>
            </a:r>
          </a:p>
          <a:p>
            <a:endParaRPr lang="en-CA" dirty="0"/>
          </a:p>
        </p:txBody>
      </p:sp>
    </p:spTree>
    <p:extLst>
      <p:ext uri="{BB962C8B-B14F-4D97-AF65-F5344CB8AC3E}">
        <p14:creationId xmlns:p14="http://schemas.microsoft.com/office/powerpoint/2010/main" val="33026007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191</TotalTime>
  <Words>1284</Words>
  <Application>Microsoft Office PowerPoint</Application>
  <PresentationFormat>Widescreen</PresentationFormat>
  <Paragraphs>159</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American Typewriter</vt:lpstr>
      <vt:lpstr>Arial</vt:lpstr>
      <vt:lpstr>Rockwell</vt:lpstr>
      <vt:lpstr>Rockwell Condensed</vt:lpstr>
      <vt:lpstr>Wingdings</vt:lpstr>
      <vt:lpstr>Wood Type</vt:lpstr>
      <vt:lpstr>Neoliberal Conceptual Framing  and the  “Disappearing”  of Marginalized Adults  from  the Basic Adult Education  Learning Landscape in Ontario. </vt:lpstr>
      <vt:lpstr>PowerPoint Presentation</vt:lpstr>
      <vt:lpstr>sustainable Development</vt:lpstr>
      <vt:lpstr>Anti-oppressive practice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Scenario one</vt:lpstr>
      <vt:lpstr>Scenario two</vt:lpstr>
      <vt:lpstr>Scenario three</vt:lpstr>
      <vt:lpstr>Scenario four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surprising additional scenario:</vt:lpstr>
      <vt:lpstr>Implications</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Wyper</dc:creator>
  <cp:lastModifiedBy>Barb Crowle</cp:lastModifiedBy>
  <cp:revision>31</cp:revision>
  <dcterms:created xsi:type="dcterms:W3CDTF">2018-05-03T15:53:05Z</dcterms:created>
  <dcterms:modified xsi:type="dcterms:W3CDTF">2018-05-11T21:44:46Z</dcterms:modified>
</cp:coreProperties>
</file>